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31"/>
  </p:notesMasterIdLst>
  <p:handoutMasterIdLst>
    <p:handoutMasterId r:id="rId32"/>
  </p:handoutMasterIdLst>
  <p:sldIdLst>
    <p:sldId id="259" r:id="rId5"/>
    <p:sldId id="260" r:id="rId6"/>
    <p:sldId id="261" r:id="rId7"/>
    <p:sldId id="262" r:id="rId8"/>
    <p:sldId id="263" r:id="rId9"/>
    <p:sldId id="264" r:id="rId10"/>
    <p:sldId id="265" r:id="rId11"/>
    <p:sldId id="266" r:id="rId12"/>
    <p:sldId id="267" r:id="rId13"/>
    <p:sldId id="274" r:id="rId14"/>
    <p:sldId id="275" r:id="rId15"/>
    <p:sldId id="276" r:id="rId16"/>
    <p:sldId id="277" r:id="rId17"/>
    <p:sldId id="278" r:id="rId18"/>
    <p:sldId id="279" r:id="rId19"/>
    <p:sldId id="280" r:id="rId20"/>
    <p:sldId id="281" r:id="rId21"/>
    <p:sldId id="268" r:id="rId22"/>
    <p:sldId id="282" r:id="rId23"/>
    <p:sldId id="270" r:id="rId24"/>
    <p:sldId id="271" r:id="rId25"/>
    <p:sldId id="272" r:id="rId26"/>
    <p:sldId id="273" r:id="rId27"/>
    <p:sldId id="283" r:id="rId28"/>
    <p:sldId id="284" r:id="rId29"/>
    <p:sldId id="285" r:id="rId3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howGuides="1">
      <p:cViewPr varScale="1">
        <p:scale>
          <a:sx n="74" d="100"/>
          <a:sy n="74" d="100"/>
        </p:scale>
        <p:origin x="-540" y="-90"/>
      </p:cViewPr>
      <p:guideLst>
        <p:guide orient="horz" pos="2160"/>
        <p:guide orient="horz" pos="1008"/>
        <p:guide orient="horz" pos="3888"/>
        <p:guide orient="horz" pos="321"/>
        <p:guide pos="3839"/>
        <p:guide pos="1007"/>
        <p:guide pos="7173"/>
      </p:guideLst>
    </p:cSldViewPr>
  </p:slideViewPr>
  <p:notesTextViewPr>
    <p:cViewPr>
      <p:scale>
        <a:sx n="3" d="2"/>
        <a:sy n="3" d="2"/>
      </p:scale>
      <p:origin x="0" y="0"/>
    </p:cViewPr>
  </p:notesTextViewPr>
  <p:notesViewPr>
    <p:cSldViewPr showGuides="1">
      <p:cViewPr varScale="1">
        <p:scale>
          <a:sx n="76" d="100"/>
          <a:sy n="76" d="100"/>
        </p:scale>
        <p:origin x="326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B7646E-8811-423A-9C42-2CBFADA00A96}" type="datetimeFigureOut">
              <a:rPr lang="en-US" smtClean="0"/>
              <a:t>4/14/2020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4/14/2020</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221E5-7225-48EB-A4EE-420E7BFCF705}" type="slidenum">
              <a:rPr lang="en-US" smtClean="0"/>
              <a:pPr/>
              <a:t>1</a:t>
            </a:fld>
            <a:endParaRPr lang="en-US"/>
          </a:p>
        </p:txBody>
      </p:sp>
    </p:spTree>
    <p:extLst>
      <p:ext uri="{BB962C8B-B14F-4D97-AF65-F5344CB8AC3E}">
        <p14:creationId xmlns:p14="http://schemas.microsoft.com/office/powerpoint/2010/main" val="2748074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28669" y="1600200"/>
            <a:ext cx="8329031" cy="2680127"/>
          </a:xfrm>
          <a:noFill/>
          <a:effectLst>
            <a:softEdge rad="31750"/>
          </a:effectLst>
        </p:spPr>
        <p:txBody>
          <a:bodyPr anchor="b">
            <a:noAutofit/>
          </a:bodyPr>
          <a:lstStyle>
            <a:lvl1pPr>
              <a:defRPr sz="5400">
                <a:solidFill>
                  <a:schemeClr val="bg1"/>
                </a:solidFill>
              </a:defRPr>
            </a:lvl1pPr>
          </a:lstStyle>
          <a:p>
            <a:r>
              <a:rPr lang="en-US" smtClean="0"/>
              <a:t>Click to edit Master title style</a:t>
            </a:r>
            <a:endParaRPr dirty="0"/>
          </a:p>
        </p:txBody>
      </p:sp>
      <p:sp>
        <p:nvSpPr>
          <p:cNvPr id="3" name="Subtitle 2"/>
          <p:cNvSpPr>
            <a:spLocks noGrp="1"/>
          </p:cNvSpPr>
          <p:nvPr>
            <p:ph type="subTitle" idx="1"/>
          </p:nvPr>
        </p:nvSpPr>
        <p:spPr>
          <a:xfrm>
            <a:off x="2428669" y="4344915"/>
            <a:ext cx="7516442" cy="1116085"/>
          </a:xfrm>
        </p:spPr>
        <p:txBody>
          <a:bodyPr>
            <a:normAutofit/>
          </a:bodyPr>
          <a:lstStyle>
            <a:lvl1pPr marL="0" indent="0" algn="l">
              <a:spcBef>
                <a:spcPts val="0"/>
              </a:spcBef>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699025" y="6356351"/>
            <a:ext cx="1218883" cy="365125"/>
          </a:xfrm>
        </p:spPr>
        <p:txBody>
          <a:bodyPr/>
          <a:lstStyle>
            <a:lvl1pPr>
              <a:defRPr>
                <a:solidFill>
                  <a:schemeClr val="bg1"/>
                </a:solidFill>
              </a:defRPr>
            </a:lvl1pPr>
          </a:lstStyle>
          <a:p>
            <a:fld id="{A0253C03-C60F-4FF5-BBBF-078D44B72E7D}" type="datetime1">
              <a:rPr lang="en-US" smtClean="0"/>
              <a:t>4/14/2020</a:t>
            </a:fld>
            <a:endParaRPr lang="en-US" dirty="0"/>
          </a:p>
        </p:txBody>
      </p:sp>
      <p:sp>
        <p:nvSpPr>
          <p:cNvPr id="5" name="Footer Placeholder 4"/>
          <p:cNvSpPr>
            <a:spLocks noGrp="1"/>
          </p:cNvSpPr>
          <p:nvPr>
            <p:ph type="ftr" sz="quarter" idx="11"/>
          </p:nvPr>
        </p:nvSpPr>
        <p:spPr>
          <a:xfrm>
            <a:off x="6114708" y="6356351"/>
            <a:ext cx="3974065" cy="365125"/>
          </a:xfrm>
        </p:spPr>
        <p:txBody>
          <a:bodyPr/>
          <a:lstStyle>
            <a:lvl1pPr>
              <a:defRPr>
                <a:solidFill>
                  <a:schemeClr val="bg1"/>
                </a:solidFill>
              </a:defRPr>
            </a:lvl1pPr>
          </a:lstStyle>
          <a:p>
            <a:r>
              <a:rPr lang="en-US"/>
              <a:t>Add a footer</a:t>
            </a:r>
          </a:p>
        </p:txBody>
      </p:sp>
      <p:sp>
        <p:nvSpPr>
          <p:cNvPr id="6" name="Slide Number Placeholder 5"/>
          <p:cNvSpPr>
            <a:spLocks noGrp="1"/>
          </p:cNvSpPr>
          <p:nvPr>
            <p:ph type="sldNum" sz="quarter" idx="12"/>
          </p:nvPr>
        </p:nvSpPr>
        <p:spPr>
          <a:xfrm>
            <a:off x="10285571" y="6356351"/>
            <a:ext cx="609441" cy="365125"/>
          </a:xfrm>
        </p:spPr>
        <p:txBody>
          <a:bodyPr/>
          <a:lstStyle>
            <a:lvl1pPr>
              <a:defRPr>
                <a:solidFill>
                  <a:schemeClr val="bg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149098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A056D9D-9483-42E7-8CD7-15EDE1A4DDC4}" type="datetime1">
              <a:rPr lang="en-US" smtClean="0"/>
              <a:t>4/14/2020</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66616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9612" y="685800"/>
            <a:ext cx="1787526"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98613" y="685800"/>
            <a:ext cx="7848599" cy="5486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9FD5F10-92B8-46C7-A107-1CF6EB1C2F18}" type="datetime1">
              <a:rPr lang="en-US" smtClean="0"/>
              <a:t>4/14/2020</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191729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C940BF0-453F-47A9-9012-5AED3B22E7A1}" type="datetime1">
              <a:rPr lang="en-US" smtClean="0"/>
              <a:t>4/14/2020</a:t>
            </a:fld>
            <a:endParaRPr lang="en-US" dirty="0"/>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313552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98613" y="1600201"/>
            <a:ext cx="8283272" cy="2654064"/>
          </a:xfrm>
        </p:spPr>
        <p:txBody>
          <a:bodyPr anchor="b">
            <a:normAutofit/>
          </a:bodyPr>
          <a:lstStyle>
            <a:lvl1pPr algn="l">
              <a:defRPr sz="54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1598613" y="4259996"/>
            <a:ext cx="7264623" cy="1150203"/>
          </a:xfrm>
        </p:spPr>
        <p:txBody>
          <a:bodyPr anchor="t">
            <a:normAutofit/>
          </a:bodyPr>
          <a:lstStyle>
            <a:lvl1pPr marL="0" indent="0">
              <a:spcBef>
                <a:spcPts val="0"/>
              </a:spcBef>
              <a:buNone/>
              <a:defRPr sz="32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1F6906E3-B742-4986-90B6-990F07048832}" type="datetime1">
              <a:rPr lang="en-US" smtClean="0"/>
              <a:t>4/14/2020</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Add a footer</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277491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93436" y="1600200"/>
            <a:ext cx="4814586"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561651" y="1600200"/>
            <a:ext cx="4814586"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A31A372C-B131-4034-B61F-BCF761990A4F}" type="datetime1">
              <a:rPr lang="en-US" smtClean="0"/>
              <a:t>4/14/2020</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378340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93436" y="177800"/>
            <a:ext cx="9782801" cy="123983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93436" y="1499616"/>
            <a:ext cx="4818888" cy="938784"/>
          </a:xfrm>
        </p:spPr>
        <p:txBody>
          <a:bodyPr anchor="b">
            <a:noAutofit/>
          </a:bodyPr>
          <a:lstStyle>
            <a:lvl1pPr marL="0" indent="0">
              <a:spcBef>
                <a:spcPts val="0"/>
              </a:spcBef>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93436" y="2514706"/>
            <a:ext cx="4814586"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609524" y="1499616"/>
            <a:ext cx="4818888" cy="938784"/>
          </a:xfrm>
        </p:spPr>
        <p:txBody>
          <a:bodyPr anchor="b">
            <a:noAutofit/>
          </a:bodyPr>
          <a:lstStyle>
            <a:lvl1pPr marL="0" indent="0">
              <a:spcBef>
                <a:spcPts val="0"/>
              </a:spcBef>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9524" y="2514600"/>
            <a:ext cx="4818888"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1E70B50-D705-4567-8892-606DA8DDC082}" type="datetime1">
              <a:rPr lang="en-US" smtClean="0"/>
              <a:t>4/14/2020</a:t>
            </a:fld>
            <a:endParaRPr lang="en-US"/>
          </a:p>
        </p:txBody>
      </p:sp>
      <p:sp>
        <p:nvSpPr>
          <p:cNvPr id="8" name="Footer Placeholder 7"/>
          <p:cNvSpPr>
            <a:spLocks noGrp="1"/>
          </p:cNvSpPr>
          <p:nvPr>
            <p:ph type="ftr" sz="quarter" idx="11"/>
          </p:nvPr>
        </p:nvSpPr>
        <p:spPr/>
        <p:txBody>
          <a:bodyPr/>
          <a:lstStyle/>
          <a:p>
            <a:r>
              <a:rPr lang="en-US"/>
              <a:t>Add a footer</a:t>
            </a:r>
          </a:p>
        </p:txBody>
      </p:sp>
      <p:sp>
        <p:nvSpPr>
          <p:cNvPr id="9" name="Slide Number Placeholder 8"/>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354595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2293B8A-AC5E-448D-90F1-5F90DC8C0860}" type="datetime1">
              <a:rPr lang="en-US" smtClean="0"/>
              <a:t>4/14/2020</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5" name="Slide Number Placeholder 4"/>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212167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0D0D57-1DF2-4CE0-A88F-4398D994BF4C}" type="datetime1">
              <a:rPr lang="en-US" smtClean="0"/>
              <a:t>4/14/2020</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vert="horz" lIns="91440" tIns="45720" rIns="91440" bIns="45720" rtlCol="0" anchor="ctr"/>
          <a:lstStyle>
            <a:lvl1pPr algn="r">
              <a:defRPr lang="en-US" smtClean="0"/>
            </a:lvl1pPr>
          </a:lstStyle>
          <a:p>
            <a:fld id="{7DC1BBB0-96F0-4077-A278-0F3FB5C104D3}" type="slidenum">
              <a:rPr lang="en-US" smtClean="0"/>
              <a:pPr/>
              <a:t>‹#›</a:t>
            </a:fld>
            <a:endParaRPr lang="en-US" dirty="0"/>
          </a:p>
        </p:txBody>
      </p:sp>
    </p:spTree>
    <p:extLst>
      <p:ext uri="{BB962C8B-B14F-4D97-AF65-F5344CB8AC3E}">
        <p14:creationId xmlns:p14="http://schemas.microsoft.com/office/powerpoint/2010/main" val="356617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98"/>
            <a:ext cx="12188825" cy="6858000"/>
          </a:xfrm>
          <a:prstGeom prst="rect">
            <a:avLst/>
          </a:prstGeom>
        </p:spPr>
      </p:pic>
      <p:sp>
        <p:nvSpPr>
          <p:cNvPr id="2" name="Title 1"/>
          <p:cNvSpPr>
            <a:spLocks noGrp="1"/>
          </p:cNvSpPr>
          <p:nvPr>
            <p:ph type="title"/>
          </p:nvPr>
        </p:nvSpPr>
        <p:spPr bwMode="white">
          <a:xfrm>
            <a:off x="1598612" y="381000"/>
            <a:ext cx="3293422" cy="1371600"/>
          </a:xfrm>
        </p:spPr>
        <p:txBody>
          <a:bodyPr anchor="b">
            <a:normAutofit/>
          </a:bodyPr>
          <a:lstStyle>
            <a:lvl1pPr algn="l">
              <a:defRPr sz="2800" b="0" cap="all" baseline="0">
                <a:solidFill>
                  <a:schemeClr val="tx2"/>
                </a:solidFill>
              </a:defRPr>
            </a:lvl1pPr>
          </a:lstStyle>
          <a:p>
            <a:r>
              <a:rPr lang="en-US" smtClean="0"/>
              <a:t>Click to edit Master title style</a:t>
            </a:r>
            <a:endParaRPr dirty="0"/>
          </a:p>
        </p:txBody>
      </p:sp>
      <p:sp>
        <p:nvSpPr>
          <p:cNvPr id="4" name="Text Placeholder 3"/>
          <p:cNvSpPr>
            <a:spLocks noGrp="1"/>
          </p:cNvSpPr>
          <p:nvPr>
            <p:ph type="body" sz="half" idx="2"/>
          </p:nvPr>
        </p:nvSpPr>
        <p:spPr bwMode="white">
          <a:xfrm>
            <a:off x="1598612"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Content Placeholder 2"/>
          <p:cNvSpPr>
            <a:spLocks noGrp="1"/>
          </p:cNvSpPr>
          <p:nvPr>
            <p:ph idx="1"/>
          </p:nvPr>
        </p:nvSpPr>
        <p:spPr>
          <a:xfrm>
            <a:off x="5232426" y="482600"/>
            <a:ext cx="6195986"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1A11A79-789F-42C6-A798-E2703A37BA23}" type="datetime1">
              <a:rPr lang="en-US" smtClean="0"/>
              <a:t>4/14/2020</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311189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userDrawn="1"/>
        </p:nvSpPr>
        <p:spPr>
          <a:xfrm>
            <a:off x="5103812" y="0"/>
            <a:ext cx="6324601"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a:xfrm>
            <a:off x="1616718" y="381000"/>
            <a:ext cx="3293422" cy="1371600"/>
          </a:xfrm>
        </p:spPr>
        <p:txBody>
          <a:bodyPr anchor="b">
            <a:normAutofit/>
          </a:bodyPr>
          <a:lstStyle>
            <a:lvl1pPr algn="l">
              <a:defRPr sz="2800" b="0" cap="all" baseline="0">
                <a:solidFill>
                  <a:schemeClr val="tx1">
                    <a:lumMod val="75000"/>
                  </a:schemeClr>
                </a:solidFill>
              </a:defRPr>
            </a:lvl1pPr>
          </a:lstStyle>
          <a:p>
            <a:r>
              <a:rPr lang="en-US" smtClean="0"/>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bwMode="auto">
          <a:xfrm>
            <a:off x="5232426" y="482600"/>
            <a:ext cx="6043586"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616718"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8074BA6-2CAA-43FD-B6CB-325C80A91D3E}" type="datetime1">
              <a:rPr lang="en-US" smtClean="0"/>
              <a:t>4/14/2020</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135703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180250" y="6316091"/>
            <a:ext cx="1218883" cy="365125"/>
          </a:xfrm>
          <a:prstGeom prst="rect">
            <a:avLst/>
          </a:prstGeom>
        </p:spPr>
        <p:txBody>
          <a:bodyPr vert="horz" lIns="91440" tIns="45720" rIns="91440" bIns="45720" rtlCol="0" anchor="ctr"/>
          <a:lstStyle>
            <a:lvl1pPr algn="l">
              <a:defRPr sz="1100" cap="all" baseline="0">
                <a:solidFill>
                  <a:schemeClr val="tx1"/>
                </a:solidFill>
              </a:defRPr>
            </a:lvl1pPr>
          </a:lstStyle>
          <a:p>
            <a:fld id="{0D141A01-0FF1-467E-B344-8F7D0706474A}" type="datetime1">
              <a:rPr lang="en-US" smtClean="0"/>
              <a:pPr/>
              <a:t>4/14/2020</a:t>
            </a:fld>
            <a:endParaRPr lang="en-US" dirty="0"/>
          </a:p>
        </p:txBody>
      </p:sp>
      <p:sp>
        <p:nvSpPr>
          <p:cNvPr id="5" name="Footer Placeholder 4"/>
          <p:cNvSpPr>
            <a:spLocks noGrp="1"/>
          </p:cNvSpPr>
          <p:nvPr>
            <p:ph type="ftr" sz="quarter" idx="3"/>
          </p:nvPr>
        </p:nvSpPr>
        <p:spPr>
          <a:xfrm>
            <a:off x="6595933" y="6316091"/>
            <a:ext cx="3974065" cy="365125"/>
          </a:xfrm>
          <a:prstGeom prst="rect">
            <a:avLst/>
          </a:prstGeom>
        </p:spPr>
        <p:txBody>
          <a:bodyPr vert="horz" lIns="91440" tIns="45720" rIns="91440" bIns="45720" rtlCol="0" anchor="ctr"/>
          <a:lstStyle>
            <a:lvl1pPr algn="ctr">
              <a:defRPr sz="1100" cap="all" baseline="0">
                <a:solidFill>
                  <a:schemeClr val="tx1"/>
                </a:solidFill>
              </a:defRPr>
            </a:lvl1pPr>
          </a:lstStyle>
          <a:p>
            <a:r>
              <a:rPr lang="en-US"/>
              <a:t>Add a footer</a:t>
            </a:r>
          </a:p>
        </p:txBody>
      </p:sp>
      <p:sp>
        <p:nvSpPr>
          <p:cNvPr id="6" name="Slide Number Placeholder 5"/>
          <p:cNvSpPr>
            <a:spLocks noGrp="1"/>
          </p:cNvSpPr>
          <p:nvPr>
            <p:ph type="sldNum" sz="quarter" idx="4"/>
          </p:nvPr>
        </p:nvSpPr>
        <p:spPr>
          <a:xfrm>
            <a:off x="10766796" y="6316091"/>
            <a:ext cx="609441" cy="365125"/>
          </a:xfrm>
          <a:prstGeom prst="rect">
            <a:avLst/>
          </a:prstGeom>
        </p:spPr>
        <p:txBody>
          <a:bodyPr vert="horz" lIns="91440" tIns="45720" rIns="91440" bIns="45720" rtlCol="0" anchor="ctr"/>
          <a:lstStyle>
            <a:lvl1pPr algn="r">
              <a:defRPr sz="1100" cap="all" baseline="0">
                <a:solidFill>
                  <a:schemeClr val="tx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5126290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2"/>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2"/>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2"/>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2"/>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0" orient="horz" pos="2160" userDrawn="1">
          <p15:clr>
            <a:srgbClr val="F26B43"/>
          </p15:clr>
        </p15:guide>
        <p15:guide id="1" pos="3839" userDrawn="1">
          <p15:clr>
            <a:srgbClr val="F26B43"/>
          </p15:clr>
        </p15:guide>
        <p15:guide id="2" pos="1007" userDrawn="1">
          <p15:clr>
            <a:srgbClr val="F26B43"/>
          </p15:clr>
        </p15:guide>
        <p15:guide id="3" pos="719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naba.lsm.lv/lv/raksts/nezale/greenwashing-jeb-zalo-pilisu-pusana.a122288/"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892" y="836712"/>
            <a:ext cx="6192688" cy="3600400"/>
          </a:xfrm>
        </p:spPr>
        <p:txBody>
          <a:bodyPr>
            <a:normAutofit/>
          </a:bodyPr>
          <a:lstStyle/>
          <a:p>
            <a:pPr algn="ctr"/>
            <a:r>
              <a:rPr lang="lv-LV" sz="4000" b="1" dirty="0" smtClean="0">
                <a:solidFill>
                  <a:srgbClr val="002060"/>
                </a:solidFill>
                <a:latin typeface="Comic Sans MS" panose="030F0702030302020204" pitchFamily="66" charset="0"/>
              </a:rPr>
              <a:t>Ekoskolu Ziemas forums</a:t>
            </a:r>
            <a:br>
              <a:rPr lang="lv-LV" sz="4000" b="1" dirty="0" smtClean="0">
                <a:solidFill>
                  <a:srgbClr val="002060"/>
                </a:solidFill>
                <a:latin typeface="Comic Sans MS" panose="030F0702030302020204" pitchFamily="66" charset="0"/>
              </a:rPr>
            </a:br>
            <a:r>
              <a:rPr lang="lv-LV" sz="4000" b="1" dirty="0">
                <a:solidFill>
                  <a:srgbClr val="002060"/>
                </a:solidFill>
                <a:latin typeface="Comic Sans MS" panose="030F0702030302020204" pitchFamily="66" charset="0"/>
              </a:rPr>
              <a:t/>
            </a:r>
            <a:br>
              <a:rPr lang="lv-LV" sz="4000" b="1" dirty="0">
                <a:solidFill>
                  <a:srgbClr val="002060"/>
                </a:solidFill>
                <a:latin typeface="Comic Sans MS" panose="030F0702030302020204" pitchFamily="66" charset="0"/>
              </a:rPr>
            </a:br>
            <a:r>
              <a:rPr lang="lv-LV" sz="4000" b="1" dirty="0" smtClean="0">
                <a:solidFill>
                  <a:srgbClr val="002060"/>
                </a:solidFill>
                <a:latin typeface="Comic Sans MS" panose="030F0702030302020204" pitchFamily="66" charset="0"/>
              </a:rPr>
              <a:t>2020</a:t>
            </a:r>
            <a:br>
              <a:rPr lang="lv-LV" sz="4000" b="1" dirty="0" smtClean="0">
                <a:solidFill>
                  <a:srgbClr val="002060"/>
                </a:solidFill>
                <a:latin typeface="Comic Sans MS" panose="030F0702030302020204" pitchFamily="66" charset="0"/>
              </a:rPr>
            </a:br>
            <a:r>
              <a:rPr lang="lv-LV" sz="4000" b="1" dirty="0">
                <a:solidFill>
                  <a:srgbClr val="002060"/>
                </a:solidFill>
                <a:latin typeface="Comic Sans MS" panose="030F0702030302020204" pitchFamily="66" charset="0"/>
              </a:rPr>
              <a:t/>
            </a:r>
            <a:br>
              <a:rPr lang="lv-LV" sz="4000" b="1" dirty="0">
                <a:solidFill>
                  <a:srgbClr val="002060"/>
                </a:solidFill>
                <a:latin typeface="Comic Sans MS" panose="030F0702030302020204" pitchFamily="66" charset="0"/>
              </a:rPr>
            </a:br>
            <a:r>
              <a:rPr lang="lv-LV" sz="4000" b="1" dirty="0" smtClean="0">
                <a:solidFill>
                  <a:srgbClr val="002060"/>
                </a:solidFill>
                <a:latin typeface="Comic Sans MS" panose="030F0702030302020204" pitchFamily="66" charset="0"/>
              </a:rPr>
              <a:t>Salaspils</a:t>
            </a:r>
            <a:endParaRPr lang="en-US" sz="4000" b="1" dirty="0">
              <a:solidFill>
                <a:srgbClr val="002060"/>
              </a:solidFill>
              <a:latin typeface="Comic Sans MS" panose="030F0702030302020204" pitchFamily="66" charset="0"/>
            </a:endParaRPr>
          </a:p>
        </p:txBody>
      </p:sp>
      <p:sp>
        <p:nvSpPr>
          <p:cNvPr id="4" name="Text Placeholder 3"/>
          <p:cNvSpPr>
            <a:spLocks noGrp="1"/>
          </p:cNvSpPr>
          <p:nvPr>
            <p:ph type="body" sz="half" idx="2"/>
          </p:nvPr>
        </p:nvSpPr>
        <p:spPr>
          <a:xfrm>
            <a:off x="2277988" y="4797152"/>
            <a:ext cx="3221414" cy="576064"/>
          </a:xfrm>
        </p:spPr>
        <p:txBody>
          <a:bodyPr>
            <a:normAutofit fontScale="70000" lnSpcReduction="20000"/>
          </a:bodyPr>
          <a:lstStyle/>
          <a:p>
            <a:r>
              <a:rPr lang="lv-LV" dirty="0">
                <a:latin typeface="Comic Sans MS" panose="030F0702030302020204" pitchFamily="66" charset="0"/>
              </a:rPr>
              <a:t>28.02.2020 – </a:t>
            </a:r>
            <a:r>
              <a:rPr lang="lv-LV" dirty="0" smtClean="0">
                <a:latin typeface="Comic Sans MS" panose="030F0702030302020204" pitchFamily="66" charset="0"/>
              </a:rPr>
              <a:t>01.03.2020</a:t>
            </a:r>
          </a:p>
          <a:p>
            <a:r>
              <a:rPr lang="lv-LV" dirty="0" smtClean="0">
                <a:latin typeface="Comic Sans MS" panose="030F0702030302020204" pitchFamily="66" charset="0"/>
              </a:rPr>
              <a:t>Sanita STRAKŠA, Ilze HOLLA</a:t>
            </a:r>
            <a:endParaRPr lang="en-US" dirty="0">
              <a:latin typeface="Comic Sans MS" panose="030F0702030302020204" pitchFamily="66" charset="0"/>
            </a:endParaRPr>
          </a:p>
          <a:p>
            <a:endParaRPr lang="lv-LV" dirty="0"/>
          </a:p>
        </p:txBody>
      </p:sp>
      <p:pic>
        <p:nvPicPr>
          <p:cNvPr id="1026" name="Picture 2" descr="Lietotāja Vides izglītības fonds (FEE Latvia) attēl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06580" y="117115"/>
            <a:ext cx="4104456" cy="6156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99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188641"/>
            <a:ext cx="10472463" cy="2088231"/>
          </a:xfrm>
        </p:spPr>
        <p:txBody>
          <a:bodyPr>
            <a:noAutofit/>
          </a:bodyPr>
          <a:lstStyle/>
          <a:p>
            <a:pPr algn="ctr"/>
            <a:r>
              <a:rPr lang="lv-LV" sz="3200" dirty="0" smtClean="0">
                <a:solidFill>
                  <a:srgbClr val="002060"/>
                </a:solidFill>
                <a:latin typeface="Comic Sans MS" panose="030F0702030302020204" pitchFamily="66" charset="0"/>
              </a:rPr>
              <a:t/>
            </a:r>
            <a:br>
              <a:rPr lang="lv-LV" sz="3200" dirty="0" smtClean="0">
                <a:solidFill>
                  <a:srgbClr val="002060"/>
                </a:solidFill>
                <a:latin typeface="Comic Sans MS" panose="030F0702030302020204" pitchFamily="66" charset="0"/>
              </a:rPr>
            </a:br>
            <a:r>
              <a:rPr lang="lv-LV" sz="3200" dirty="0" smtClean="0">
                <a:solidFill>
                  <a:srgbClr val="002060"/>
                </a:solidFill>
                <a:latin typeface="Comic Sans MS" panose="030F0702030302020204" pitchFamily="66" charset="0"/>
              </a:rPr>
              <a:t>Zināšanas.../Ilze /</a:t>
            </a:r>
            <a:r>
              <a:rPr lang="lv-LV" sz="3200" dirty="0">
                <a:solidFill>
                  <a:srgbClr val="002060"/>
                </a:solidFill>
                <a:latin typeface="Comic Sans MS" panose="030F0702030302020204" pitchFamily="66" charset="0"/>
              </a:rPr>
              <a:t/>
            </a:r>
            <a:br>
              <a:rPr lang="lv-LV" sz="3200" dirty="0">
                <a:solidFill>
                  <a:srgbClr val="002060"/>
                </a:solidFill>
                <a:latin typeface="Comic Sans MS" panose="030F0702030302020204" pitchFamily="66" charset="0"/>
              </a:rPr>
            </a:br>
            <a:r>
              <a:rPr lang="lv-LV" sz="3200" dirty="0" smtClean="0">
                <a:solidFill>
                  <a:srgbClr val="002060"/>
                </a:solidFill>
                <a:latin typeface="Comic Sans MS" panose="030F0702030302020204" pitchFamily="66" charset="0"/>
              </a:rPr>
              <a:t>29.02.2020.  </a:t>
            </a:r>
            <a:r>
              <a:rPr lang="lv-LV" sz="3200" dirty="0">
                <a:solidFill>
                  <a:srgbClr val="002060"/>
                </a:solidFill>
                <a:latin typeface="Comic Sans MS" panose="030F0702030302020204" pitchFamily="66" charset="0"/>
              </a:rPr>
              <a:t/>
            </a:r>
            <a:br>
              <a:rPr lang="lv-LV" sz="3200" dirty="0">
                <a:solidFill>
                  <a:srgbClr val="002060"/>
                </a:solidFill>
                <a:latin typeface="Comic Sans MS" panose="030F0702030302020204" pitchFamily="66" charset="0"/>
              </a:rPr>
            </a:br>
            <a:r>
              <a:rPr lang="lv-LV" sz="2800" b="1" dirty="0">
                <a:solidFill>
                  <a:srgbClr val="002060"/>
                </a:solidFill>
                <a:latin typeface="Comic Sans MS" panose="030F0702030302020204" pitchFamily="66" charset="0"/>
              </a:rPr>
              <a:t>1. lekcija – Eko skolu programma pirmskolām PII “Atvasīte” </a:t>
            </a:r>
            <a:r>
              <a:rPr lang="lv-LV" sz="2800" b="1" dirty="0" smtClean="0">
                <a:solidFill>
                  <a:srgbClr val="002060"/>
                </a:solidFill>
                <a:latin typeface="Comic Sans MS" panose="030F0702030302020204" pitchFamily="66" charset="0"/>
              </a:rPr>
              <a:t>Salaspils </a:t>
            </a:r>
            <a:br>
              <a:rPr lang="lv-LV" sz="2800" b="1" dirty="0" smtClean="0">
                <a:solidFill>
                  <a:srgbClr val="002060"/>
                </a:solidFill>
                <a:latin typeface="Comic Sans MS" panose="030F0702030302020204" pitchFamily="66" charset="0"/>
              </a:rPr>
            </a:br>
            <a:r>
              <a:rPr lang="lv-LV" sz="2800" dirty="0" smtClean="0">
                <a:solidFill>
                  <a:srgbClr val="002060"/>
                </a:solidFill>
                <a:latin typeface="Comic Sans MS" panose="030F0702030302020204" pitchFamily="66" charset="0"/>
              </a:rPr>
              <a:t>/grupas </a:t>
            </a:r>
            <a:r>
              <a:rPr lang="lv-LV" sz="2800" dirty="0">
                <a:solidFill>
                  <a:srgbClr val="002060"/>
                </a:solidFill>
                <a:latin typeface="Comic Sans MS" panose="030F0702030302020204" pitchFamily="66" charset="0"/>
              </a:rPr>
              <a:t>skolotājas iepazīstina ar savu </a:t>
            </a:r>
            <a:r>
              <a:rPr lang="lv-LV" sz="2800" dirty="0" smtClean="0">
                <a:solidFill>
                  <a:srgbClr val="002060"/>
                </a:solidFill>
                <a:latin typeface="Comic Sans MS" panose="030F0702030302020204" pitchFamily="66" charset="0"/>
              </a:rPr>
              <a:t>pieredzi</a:t>
            </a:r>
            <a:r>
              <a:rPr lang="lv-LV" sz="2800" dirty="0">
                <a:solidFill>
                  <a:srgbClr val="002060"/>
                </a:solidFill>
                <a:latin typeface="Comic Sans MS" panose="030F0702030302020204" pitchFamily="66" charset="0"/>
              </a:rPr>
              <a:t>/</a:t>
            </a:r>
          </a:p>
        </p:txBody>
      </p:sp>
      <p:sp>
        <p:nvSpPr>
          <p:cNvPr id="3" name="Text Placeholder 2"/>
          <p:cNvSpPr>
            <a:spLocks noGrp="1"/>
          </p:cNvSpPr>
          <p:nvPr>
            <p:ph type="body" idx="1"/>
          </p:nvPr>
        </p:nvSpPr>
        <p:spPr>
          <a:xfrm>
            <a:off x="1598613" y="2636912"/>
            <a:ext cx="10328447" cy="4032448"/>
          </a:xfrm>
        </p:spPr>
        <p:txBody>
          <a:bodyPr>
            <a:normAutofit fontScale="62500" lnSpcReduction="20000"/>
          </a:bodyPr>
          <a:lstStyle/>
          <a:p>
            <a:pPr marL="457200" lvl="0" indent="-457200">
              <a:buFont typeface="Arial" panose="020B0604020202020204" pitchFamily="34" charset="0"/>
              <a:buChar char="•"/>
            </a:pPr>
            <a:r>
              <a:rPr lang="lv-LV" dirty="0">
                <a:latin typeface="Comic Sans MS" panose="030F0702030302020204" pitchFamily="66" charset="0"/>
              </a:rPr>
              <a:t>Gaidot pavasari uz palodzēm audzē zaļos augus,</a:t>
            </a:r>
          </a:p>
          <a:p>
            <a:pPr marL="457200" lvl="0" indent="-457200">
              <a:buFont typeface="Arial" panose="020B0604020202020204" pitchFamily="34" charset="0"/>
              <a:buChar char="•"/>
            </a:pPr>
            <a:r>
              <a:rPr lang="lv-LV" dirty="0">
                <a:latin typeface="Comic Sans MS" panose="030F0702030302020204" pitchFamily="66" charset="0"/>
              </a:rPr>
              <a:t>Gatavo dāvanas – sēj puķes podiņos</a:t>
            </a:r>
          </a:p>
          <a:p>
            <a:pPr marL="457200" lvl="0" indent="-457200">
              <a:buFont typeface="Arial" panose="020B0604020202020204" pitchFamily="34" charset="0"/>
              <a:buChar char="•"/>
            </a:pPr>
            <a:r>
              <a:rPr lang="lv-LV" dirty="0">
                <a:latin typeface="Comic Sans MS" panose="030F0702030302020204" pitchFamily="66" charset="0"/>
              </a:rPr>
              <a:t>Eko dobīte – katrai grupai sava un audzē atšķirīgus augus</a:t>
            </a:r>
          </a:p>
          <a:p>
            <a:pPr marL="457200" lvl="0" indent="-457200">
              <a:buFont typeface="Arial" panose="020B0604020202020204" pitchFamily="34" charset="0"/>
              <a:buChar char="•"/>
            </a:pPr>
            <a:r>
              <a:rPr lang="lv-LV" dirty="0">
                <a:latin typeface="Comic Sans MS" panose="030F0702030302020204" pitchFamily="66" charset="0"/>
              </a:rPr>
              <a:t>Apmeklē mežu – urbj bērzu sulas, lieto svaigi spiestas sulas</a:t>
            </a:r>
          </a:p>
          <a:p>
            <a:pPr marL="457200" lvl="0" indent="-457200">
              <a:buFont typeface="Arial" panose="020B0604020202020204" pitchFamily="34" charset="0"/>
              <a:buChar char="•"/>
            </a:pPr>
            <a:r>
              <a:rPr lang="lv-LV" dirty="0">
                <a:latin typeface="Comic Sans MS" panose="030F0702030302020204" pitchFamily="66" charset="0"/>
              </a:rPr>
              <a:t>Gatavo veselīgus našķus ( žāvēti āboli, cidoniju sukādes), želejkonfektes no svaigi spiestām sulām</a:t>
            </a:r>
          </a:p>
          <a:p>
            <a:pPr marL="457200" lvl="0" indent="-457200">
              <a:buFont typeface="Arial" panose="020B0604020202020204" pitchFamily="34" charset="0"/>
              <a:buChar char="•"/>
            </a:pPr>
            <a:r>
              <a:rPr lang="lv-LV" dirty="0">
                <a:latin typeface="Comic Sans MS" panose="030F0702030302020204" pitchFamily="66" charset="0"/>
              </a:rPr>
              <a:t>Pašapkalpošanās prasmes pie galda – ēdiena ielikšana – atbildīgs pārtikas patēriņš  ( katru dienu sver atkritumus jau 4 gadus)</a:t>
            </a:r>
          </a:p>
          <a:p>
            <a:pPr marL="457200" lvl="0" indent="-457200">
              <a:buFont typeface="Arial" panose="020B0604020202020204" pitchFamily="34" charset="0"/>
              <a:buChar char="•"/>
            </a:pPr>
            <a:r>
              <a:rPr lang="lv-LV" dirty="0">
                <a:latin typeface="Comic Sans MS" panose="030F0702030302020204" pitchFamily="66" charset="0"/>
              </a:rPr>
              <a:t>Ekskursijas, ko atbalsta Salaspils dome ( jātnieku skola, botāniskais dārzs, bišu drava, maizes ceptuve, Rīgas dabas muzejs), 1x gadā dodas ekskursijā ar vecmāmiņām</a:t>
            </a:r>
          </a:p>
          <a:p>
            <a:pPr marL="457200" lvl="0" indent="-457200">
              <a:buFont typeface="Arial" panose="020B0604020202020204" pitchFamily="34" charset="0"/>
              <a:buChar char="•"/>
            </a:pPr>
            <a:r>
              <a:rPr lang="lv-LV" dirty="0">
                <a:latin typeface="Comic Sans MS" panose="030F0702030302020204" pitchFamily="66" charset="0"/>
              </a:rPr>
              <a:t>Iepazīst tēmu “Enerģija” – brauc ar elektrovilcienu, runā par dabai draudzīgiem transporta veidiem,  iepazīst saules baterijas , noskaidro, kas ir elektromobīls, apmeklē SIA “Getliņi”, </a:t>
            </a:r>
          </a:p>
          <a:p>
            <a:pPr marL="457200" lvl="0" indent="-457200">
              <a:buFont typeface="Arial" panose="020B0604020202020204" pitchFamily="34" charset="0"/>
              <a:buChar char="•"/>
            </a:pPr>
            <a:r>
              <a:rPr lang="lv-LV" dirty="0">
                <a:latin typeface="Comic Sans MS" panose="030F0702030302020204" pitchFamily="66" charset="0"/>
              </a:rPr>
              <a:t>Otrreizēja lietu izmantošana </a:t>
            </a:r>
            <a:r>
              <a:rPr lang="lv-LV" dirty="0" smtClean="0">
                <a:latin typeface="Comic Sans MS" panose="030F0702030302020204" pitchFamily="66" charset="0"/>
              </a:rPr>
              <a:t>(no </a:t>
            </a:r>
            <a:r>
              <a:rPr lang="lv-LV" dirty="0">
                <a:latin typeface="Comic Sans MS" panose="030F0702030302020204" pitchFamily="66" charset="0"/>
              </a:rPr>
              <a:t>paletēm )</a:t>
            </a:r>
          </a:p>
          <a:p>
            <a:pPr marL="457200" lvl="0" indent="-457200">
              <a:buFont typeface="Arial" panose="020B0604020202020204" pitchFamily="34" charset="0"/>
              <a:buChar char="•"/>
            </a:pPr>
            <a:r>
              <a:rPr lang="lv-LV" dirty="0">
                <a:latin typeface="Comic Sans MS" panose="030F0702030302020204" pitchFamily="66" charset="0"/>
              </a:rPr>
              <a:t>Veic eksperimentus</a:t>
            </a:r>
          </a:p>
          <a:p>
            <a:pPr marL="457200" lvl="0" indent="-457200">
              <a:buFont typeface="Arial" panose="020B0604020202020204" pitchFamily="34" charset="0"/>
              <a:buChar char="•"/>
            </a:pPr>
            <a:r>
              <a:rPr lang="lv-LV" dirty="0">
                <a:latin typeface="Comic Sans MS" panose="030F0702030302020204" pitchFamily="66" charset="0"/>
              </a:rPr>
              <a:t>Mežā salasa dabas lietas, gatavo māla glezniņas, daudz darbojas ar mālu.</a:t>
            </a:r>
          </a:p>
          <a:p>
            <a:endParaRPr lang="lv-LV" sz="2400" dirty="0">
              <a:latin typeface="Comic Sans MS" panose="030F0702030302020204" pitchFamily="66" charset="0"/>
            </a:endParaRPr>
          </a:p>
        </p:txBody>
      </p:sp>
    </p:spTree>
    <p:extLst>
      <p:ext uri="{BB962C8B-B14F-4D97-AF65-F5344CB8AC3E}">
        <p14:creationId xmlns:p14="http://schemas.microsoft.com/office/powerpoint/2010/main" val="3461516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3" y="188640"/>
            <a:ext cx="10590212" cy="2808311"/>
          </a:xfrm>
        </p:spPr>
        <p:txBody>
          <a:bodyPr>
            <a:normAutofit/>
          </a:bodyPr>
          <a:lstStyle/>
          <a:p>
            <a:pPr algn="ctr"/>
            <a:r>
              <a:rPr lang="lv-LV" sz="2800" b="1" dirty="0">
                <a:solidFill>
                  <a:srgbClr val="002060"/>
                </a:solidFill>
                <a:latin typeface="Comic Sans MS" panose="030F0702030302020204" pitchFamily="66" charset="0"/>
              </a:rPr>
              <a:t>2. lekcija </a:t>
            </a:r>
            <a:r>
              <a:rPr lang="lv-LV" sz="3200" dirty="0">
                <a:solidFill>
                  <a:srgbClr val="002060"/>
                </a:solidFill>
                <a:latin typeface="Comic Sans MS" panose="030F0702030302020204" pitchFamily="66" charset="0"/>
              </a:rPr>
              <a:t>– </a:t>
            </a:r>
            <a:r>
              <a:rPr lang="lv-LV" sz="3200" b="1" dirty="0">
                <a:solidFill>
                  <a:srgbClr val="002060"/>
                </a:solidFill>
                <a:latin typeface="Comic Sans MS" panose="030F0702030302020204" pitchFamily="66" charset="0"/>
              </a:rPr>
              <a:t>Kādas ir planētas EKO robežas? </a:t>
            </a:r>
            <a:r>
              <a:rPr lang="lv-LV" sz="3200" b="1" dirty="0" smtClean="0">
                <a:solidFill>
                  <a:srgbClr val="002060"/>
                </a:solidFill>
                <a:latin typeface="Comic Sans MS" panose="030F0702030302020204" pitchFamily="66" charset="0"/>
              </a:rPr>
              <a:t/>
            </a:r>
            <a:br>
              <a:rPr lang="lv-LV" sz="3200" b="1" dirty="0" smtClean="0">
                <a:solidFill>
                  <a:srgbClr val="002060"/>
                </a:solidFill>
                <a:latin typeface="Comic Sans MS" panose="030F0702030302020204" pitchFamily="66" charset="0"/>
              </a:rPr>
            </a:br>
            <a:r>
              <a:rPr lang="lv-LV" sz="3200" b="1" dirty="0" smtClean="0">
                <a:solidFill>
                  <a:srgbClr val="002060"/>
                </a:solidFill>
                <a:latin typeface="Comic Sans MS" panose="030F0702030302020204" pitchFamily="66" charset="0"/>
              </a:rPr>
              <a:t>Vietējais </a:t>
            </a:r>
            <a:r>
              <a:rPr lang="lv-LV" sz="3200" b="1" dirty="0">
                <a:solidFill>
                  <a:srgbClr val="002060"/>
                </a:solidFill>
                <a:latin typeface="Comic Sans MS" panose="030F0702030302020204" pitchFamily="66" charset="0"/>
              </a:rPr>
              <a:t>patēriņš – globālās ietekmes </a:t>
            </a:r>
            <a:r>
              <a:rPr lang="lv-LV" sz="2800" dirty="0" smtClean="0">
                <a:solidFill>
                  <a:srgbClr val="002060"/>
                </a:solidFill>
                <a:latin typeface="Comic Sans MS" panose="030F0702030302020204" pitchFamily="66" charset="0"/>
              </a:rPr>
              <a:t/>
            </a:r>
            <a:br>
              <a:rPr lang="lv-LV" sz="2800" dirty="0" smtClean="0">
                <a:solidFill>
                  <a:srgbClr val="002060"/>
                </a:solidFill>
                <a:latin typeface="Comic Sans MS" panose="030F0702030302020204" pitchFamily="66" charset="0"/>
              </a:rPr>
            </a:br>
            <a:r>
              <a:rPr lang="lv-LV" sz="2800" dirty="0" smtClean="0">
                <a:latin typeface="Comic Sans MS" panose="030F0702030302020204" pitchFamily="66" charset="0"/>
              </a:rPr>
              <a:t>/Jānis </a:t>
            </a:r>
            <a:r>
              <a:rPr lang="lv-LV" sz="2800" dirty="0">
                <a:latin typeface="Comic Sans MS" panose="030F0702030302020204" pitchFamily="66" charset="0"/>
              </a:rPr>
              <a:t>Brizga- vides aktīvists un pētnieks, biedrības Zaļā brīvība vadītājs un LU ģeogrāfijas un zemes zinātņu fakultātes </a:t>
            </a:r>
            <a:r>
              <a:rPr lang="lv-LV" sz="2800" dirty="0" smtClean="0">
                <a:latin typeface="Comic Sans MS" panose="030F0702030302020204" pitchFamily="66" charset="0"/>
              </a:rPr>
              <a:t>pētnieks/</a:t>
            </a:r>
            <a:r>
              <a:rPr lang="lv-LV" sz="2800" dirty="0">
                <a:latin typeface="Comic Sans MS" panose="030F0702030302020204" pitchFamily="66" charset="0"/>
              </a:rPr>
              <a:t/>
            </a:r>
            <a:br>
              <a:rPr lang="lv-LV" sz="2800" dirty="0">
                <a:latin typeface="Comic Sans MS" panose="030F0702030302020204" pitchFamily="66" charset="0"/>
              </a:rPr>
            </a:br>
            <a:endParaRPr lang="lv-LV" sz="2800" dirty="0">
              <a:latin typeface="Comic Sans MS" panose="030F0702030302020204" pitchFamily="66" charset="0"/>
            </a:endParaRPr>
          </a:p>
        </p:txBody>
      </p:sp>
      <p:sp>
        <p:nvSpPr>
          <p:cNvPr id="3" name="Text Placeholder 2"/>
          <p:cNvSpPr>
            <a:spLocks noGrp="1"/>
          </p:cNvSpPr>
          <p:nvPr>
            <p:ph type="body" idx="1"/>
          </p:nvPr>
        </p:nvSpPr>
        <p:spPr>
          <a:xfrm>
            <a:off x="1598613" y="3212976"/>
            <a:ext cx="9752383" cy="3024336"/>
          </a:xfrm>
        </p:spPr>
        <p:txBody>
          <a:bodyPr>
            <a:normAutofit fontScale="85000" lnSpcReduction="10000"/>
          </a:bodyPr>
          <a:lstStyle/>
          <a:p>
            <a:pPr algn="ctr"/>
            <a:r>
              <a:rPr lang="lv-LV" dirty="0">
                <a:latin typeface="Comic Sans MS" panose="030F0702030302020204" pitchFamily="66" charset="0"/>
              </a:rPr>
              <a:t>“Slikti ieradumi ir kā ērta gulta – viegli iegulties, bet grūti izkļūt</a:t>
            </a:r>
            <a:r>
              <a:rPr lang="lv-LV" dirty="0" smtClean="0">
                <a:latin typeface="Comic Sans MS" panose="030F0702030302020204" pitchFamily="66" charset="0"/>
              </a:rPr>
              <a:t>”.</a:t>
            </a:r>
          </a:p>
          <a:p>
            <a:pPr algn="ctr"/>
            <a:endParaRPr lang="lv-LV" dirty="0">
              <a:latin typeface="Comic Sans MS" panose="030F0702030302020204" pitchFamily="66" charset="0"/>
            </a:endParaRPr>
          </a:p>
          <a:p>
            <a:pPr algn="ctr"/>
            <a:endParaRPr lang="lv-LV" dirty="0" smtClean="0">
              <a:latin typeface="Comic Sans MS" panose="030F0702030302020204" pitchFamily="66" charset="0"/>
            </a:endParaRPr>
          </a:p>
          <a:p>
            <a:pPr marL="906463" indent="-457200" algn="just">
              <a:buFont typeface="Arial" panose="020B0604020202020204" pitchFamily="34" charset="0"/>
              <a:buChar char="•"/>
            </a:pPr>
            <a:r>
              <a:rPr lang="lv-LV" dirty="0" smtClean="0">
                <a:latin typeface="Comic Sans MS" panose="030F0702030302020204" pitchFamily="66" charset="0"/>
              </a:rPr>
              <a:t>Mūsdienās </a:t>
            </a:r>
            <a:r>
              <a:rPr lang="lv-LV" dirty="0">
                <a:latin typeface="Comic Sans MS" panose="030F0702030302020204" pitchFamily="66" charset="0"/>
              </a:rPr>
              <a:t>katrs cilvēks savu vajadzību apmierināšanai  izmanto 4x vairāk resursu nekā 20. gs sākumā. </a:t>
            </a:r>
          </a:p>
          <a:p>
            <a:pPr marL="906463" indent="-457200" algn="just">
              <a:buFont typeface="Arial" panose="020B0604020202020204" pitchFamily="34" charset="0"/>
              <a:buChar char="•"/>
            </a:pPr>
            <a:r>
              <a:rPr lang="lv-LV" dirty="0" smtClean="0">
                <a:latin typeface="Comic Sans MS" panose="030F0702030302020204" pitchFamily="66" charset="0"/>
              </a:rPr>
              <a:t>4 </a:t>
            </a:r>
            <a:r>
              <a:rPr lang="lv-LV" dirty="0">
                <a:latin typeface="Comic Sans MS" panose="030F0702030302020204" pitchFamily="66" charset="0"/>
              </a:rPr>
              <a:t>galvenās grupas – produkti, transports, apģērbs, mājoklis, kurām vislielākā ietekme uz vidi. </a:t>
            </a:r>
          </a:p>
          <a:p>
            <a:pPr marL="457200" indent="-457200" algn="ctr">
              <a:buFont typeface="Arial" panose="020B0604020202020204" pitchFamily="34" charset="0"/>
              <a:buChar char="•"/>
            </a:pPr>
            <a:endParaRPr lang="lv-LV" dirty="0">
              <a:latin typeface="Comic Sans MS" panose="030F0702030302020204" pitchFamily="66" charset="0"/>
            </a:endParaRPr>
          </a:p>
        </p:txBody>
      </p:sp>
    </p:spTree>
    <p:extLst>
      <p:ext uri="{BB962C8B-B14F-4D97-AF65-F5344CB8AC3E}">
        <p14:creationId xmlns:p14="http://schemas.microsoft.com/office/powerpoint/2010/main" val="42262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598612" y="260649"/>
            <a:ext cx="10184431" cy="864095"/>
          </a:xfrm>
        </p:spPr>
        <p:txBody>
          <a:bodyPr>
            <a:normAutofit/>
          </a:bodyPr>
          <a:lstStyle/>
          <a:p>
            <a:pPr algn="ctr"/>
            <a:r>
              <a:rPr lang="lv-LV" sz="3200" b="1" dirty="0">
                <a:solidFill>
                  <a:srgbClr val="002060"/>
                </a:solidFill>
                <a:latin typeface="Comic Sans MS" panose="030F0702030302020204" pitchFamily="66" charset="0"/>
              </a:rPr>
              <a:t>Produkti –</a:t>
            </a:r>
            <a:r>
              <a:rPr lang="lv-LV" sz="3200" dirty="0">
                <a:solidFill>
                  <a:srgbClr val="002060"/>
                </a:solidFill>
                <a:latin typeface="Comic Sans MS" panose="030F0702030302020204" pitchFamily="66" charset="0"/>
              </a:rPr>
              <a:t> iepakojums, </a:t>
            </a:r>
          </a:p>
        </p:txBody>
      </p:sp>
      <p:sp>
        <p:nvSpPr>
          <p:cNvPr id="10" name="Text Placeholder 9"/>
          <p:cNvSpPr>
            <a:spLocks noGrp="1"/>
          </p:cNvSpPr>
          <p:nvPr>
            <p:ph type="body" idx="1"/>
          </p:nvPr>
        </p:nvSpPr>
        <p:spPr>
          <a:xfrm>
            <a:off x="1598613" y="1412776"/>
            <a:ext cx="9968407" cy="5184576"/>
          </a:xfrm>
        </p:spPr>
        <p:txBody>
          <a:bodyPr>
            <a:noAutofit/>
          </a:bodyPr>
          <a:lstStyle/>
          <a:p>
            <a:pPr marL="342900" indent="-342900">
              <a:buFont typeface="Arial" panose="020B0604020202020204" pitchFamily="34" charset="0"/>
              <a:buChar char="•"/>
            </a:pPr>
            <a:r>
              <a:rPr lang="lv-LV" sz="2400" dirty="0">
                <a:latin typeface="Comic Sans MS" panose="030F0702030302020204" pitchFamily="66" charset="0"/>
              </a:rPr>
              <a:t>U</a:t>
            </a:r>
            <a:r>
              <a:rPr lang="lv-LV" sz="2400" dirty="0" smtClean="0">
                <a:latin typeface="Comic Sans MS" panose="030F0702030302020204" pitchFamily="66" charset="0"/>
              </a:rPr>
              <a:t>zglabāšana</a:t>
            </a:r>
            <a:r>
              <a:rPr lang="lv-LV" sz="2400" dirty="0">
                <a:latin typeface="Comic Sans MS" panose="030F0702030302020204" pitchFamily="66" charset="0"/>
              </a:rPr>
              <a:t>, </a:t>
            </a:r>
          </a:p>
          <a:p>
            <a:pPr marL="342900" indent="-342900">
              <a:buFont typeface="Arial" panose="020B0604020202020204" pitchFamily="34" charset="0"/>
              <a:buChar char="•"/>
            </a:pPr>
            <a:r>
              <a:rPr lang="lv-LV" sz="2400" dirty="0">
                <a:latin typeface="Comic Sans MS" panose="030F0702030302020204" pitchFamily="66" charset="0"/>
              </a:rPr>
              <a:t>P</a:t>
            </a:r>
            <a:r>
              <a:rPr lang="lv-LV" sz="2400" dirty="0" smtClean="0">
                <a:latin typeface="Comic Sans MS" panose="030F0702030302020204" pitchFamily="66" charset="0"/>
              </a:rPr>
              <a:t>roduktu </a:t>
            </a:r>
            <a:r>
              <a:rPr lang="lv-LV" sz="2400" dirty="0">
                <a:latin typeface="Comic Sans MS" panose="030F0702030302020204" pitchFamily="66" charset="0"/>
              </a:rPr>
              <a:t>dzīves cikls ( sākumā lauksaimniecībā vislielākais resursu patēriņš), </a:t>
            </a:r>
          </a:p>
          <a:p>
            <a:pPr marL="342900" indent="-342900">
              <a:buFont typeface="Arial" panose="020B0604020202020204" pitchFamily="34" charset="0"/>
              <a:buChar char="•"/>
            </a:pPr>
            <a:r>
              <a:rPr lang="lv-LV" sz="2400" dirty="0" smtClean="0">
                <a:latin typeface="Comic Sans MS" panose="030F0702030302020204" pitchFamily="66" charset="0"/>
              </a:rPr>
              <a:t>Sezonalitātes </a:t>
            </a:r>
            <a:r>
              <a:rPr lang="lv-LV" sz="2400" dirty="0">
                <a:latin typeface="Comic Sans MS" panose="030F0702030302020204" pitchFamily="66" charset="0"/>
              </a:rPr>
              <a:t>sajūtu zudums ( zemenes, augļi visu cauru gadu). Ziemā videi draudzīgāki ir Spānijas ražotie tomāti, jo mazāks resursu patēriņš nekā Latvijā audzētiem,</a:t>
            </a:r>
          </a:p>
          <a:p>
            <a:pPr marL="342900" indent="-342900">
              <a:buFont typeface="Arial" panose="020B0604020202020204" pitchFamily="34" charset="0"/>
              <a:buChar char="•"/>
            </a:pPr>
            <a:r>
              <a:rPr lang="lv-LV" sz="2400" dirty="0">
                <a:latin typeface="Comic Sans MS" panose="030F0702030302020204" pitchFamily="66" charset="0"/>
              </a:rPr>
              <a:t>S</a:t>
            </a:r>
            <a:r>
              <a:rPr lang="lv-LV" sz="2400" dirty="0" smtClean="0">
                <a:latin typeface="Comic Sans MS" panose="030F0702030302020204" pitchFamily="66" charset="0"/>
              </a:rPr>
              <a:t>varīgs </a:t>
            </a:r>
            <a:r>
              <a:rPr lang="lv-LV" sz="2400" dirty="0">
                <a:latin typeface="Comic Sans MS" panose="030F0702030302020204" pitchFamily="66" charset="0"/>
              </a:rPr>
              <a:t>ir tirdzniecībā vizuālais izskats ( piemēram, mango, 20 % tikai tiek izmantoti, pārējo izmet)</a:t>
            </a:r>
          </a:p>
          <a:p>
            <a:pPr marL="342900" indent="-342900">
              <a:buFont typeface="Arial" panose="020B0604020202020204" pitchFamily="34" charset="0"/>
              <a:buChar char="•"/>
            </a:pPr>
            <a:r>
              <a:rPr lang="lv-LV" sz="2400" dirty="0">
                <a:latin typeface="Comic Sans MS" panose="030F0702030302020204" pitchFamily="66" charset="0"/>
              </a:rPr>
              <a:t>Z</a:t>
            </a:r>
            <a:r>
              <a:rPr lang="lv-LV" sz="2400" dirty="0" smtClean="0">
                <a:latin typeface="Comic Sans MS" panose="030F0702030302020204" pitchFamily="66" charset="0"/>
              </a:rPr>
              <a:t>ivis </a:t>
            </a:r>
            <a:r>
              <a:rPr lang="lv-LV" sz="2400" dirty="0">
                <a:latin typeface="Comic Sans MS" panose="030F0702030302020204" pitchFamily="66" charset="0"/>
              </a:rPr>
              <a:t>izzvejo vairāk nekā tās spēj atjaunoties  (mencas)</a:t>
            </a:r>
          </a:p>
          <a:p>
            <a:pPr marL="342900" indent="-342900">
              <a:buFont typeface="Arial" panose="020B0604020202020204" pitchFamily="34" charset="0"/>
              <a:buChar char="•"/>
            </a:pPr>
            <a:r>
              <a:rPr lang="lv-LV" sz="2400" dirty="0">
                <a:latin typeface="Comic Sans MS" panose="030F0702030302020204" pitchFamily="66" charset="0"/>
              </a:rPr>
              <a:t>Ū</a:t>
            </a:r>
            <a:r>
              <a:rPr lang="lv-LV" sz="2400" dirty="0" smtClean="0">
                <a:latin typeface="Comic Sans MS" panose="030F0702030302020204" pitchFamily="66" charset="0"/>
              </a:rPr>
              <a:t>dens </a:t>
            </a:r>
            <a:r>
              <a:rPr lang="lv-LV" sz="2400" dirty="0">
                <a:latin typeface="Comic Sans MS" panose="030F0702030302020204" pitchFamily="66" charset="0"/>
              </a:rPr>
              <a:t>resursu patēriņš ( tomāts – 13litri, ābols – 70 litri, hamburgers – 2400 litri ūdens, 1 kg gaļas – 15 400 litri ūdens)  </a:t>
            </a:r>
          </a:p>
          <a:p>
            <a:pPr marL="342900" indent="-342900">
              <a:buFont typeface="Arial" panose="020B0604020202020204" pitchFamily="34" charset="0"/>
              <a:buChar char="•"/>
            </a:pPr>
            <a:r>
              <a:rPr lang="lv-LV" sz="2400" dirty="0">
                <a:latin typeface="Comic Sans MS" panose="030F0702030302020204" pitchFamily="66" charset="0"/>
              </a:rPr>
              <a:t>G</a:t>
            </a:r>
            <a:r>
              <a:rPr lang="lv-LV" sz="2400" dirty="0" smtClean="0">
                <a:latin typeface="Comic Sans MS" panose="030F0702030302020204" pitchFamily="66" charset="0"/>
              </a:rPr>
              <a:t>lobālais </a:t>
            </a:r>
            <a:r>
              <a:rPr lang="lv-LV" sz="2400" dirty="0">
                <a:latin typeface="Comic Sans MS" panose="030F0702030302020204" pitchFamily="66" charset="0"/>
              </a:rPr>
              <a:t>process mainījis citas sfēras, piemēram sēklu iegāde – izvēlas tās, kuras izskatīsies labas šķirnes, kvalitatīvas, bet nesaglabā tradicionālās šķirnes.</a:t>
            </a:r>
          </a:p>
        </p:txBody>
      </p:sp>
    </p:spTree>
    <p:extLst>
      <p:ext uri="{BB962C8B-B14F-4D97-AF65-F5344CB8AC3E}">
        <p14:creationId xmlns:p14="http://schemas.microsoft.com/office/powerpoint/2010/main" val="289184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332657"/>
            <a:ext cx="10328447" cy="792087"/>
          </a:xfrm>
        </p:spPr>
        <p:txBody>
          <a:bodyPr>
            <a:normAutofit fontScale="90000"/>
          </a:bodyPr>
          <a:lstStyle/>
          <a:p>
            <a:pPr algn="ctr"/>
            <a:r>
              <a:rPr lang="lv-LV" dirty="0"/>
              <a:t>	</a:t>
            </a:r>
            <a:r>
              <a:rPr lang="lv-LV" sz="3600" dirty="0">
                <a:latin typeface="Comic Sans MS" panose="030F0702030302020204" pitchFamily="66" charset="0"/>
              </a:rPr>
              <a:t>Apģērbs </a:t>
            </a:r>
          </a:p>
        </p:txBody>
      </p:sp>
      <p:sp>
        <p:nvSpPr>
          <p:cNvPr id="3" name="Text Placeholder 2"/>
          <p:cNvSpPr>
            <a:spLocks noGrp="1"/>
          </p:cNvSpPr>
          <p:nvPr>
            <p:ph type="body" idx="1"/>
          </p:nvPr>
        </p:nvSpPr>
        <p:spPr>
          <a:xfrm>
            <a:off x="1598613" y="1844824"/>
            <a:ext cx="10328446" cy="4464496"/>
          </a:xfrm>
        </p:spPr>
        <p:txBody>
          <a:bodyPr/>
          <a:lstStyle/>
          <a:p>
            <a:pPr marL="457200" indent="-457200">
              <a:buFont typeface="Arial" panose="020B0604020202020204" pitchFamily="34" charset="0"/>
              <a:buChar char="•"/>
            </a:pPr>
            <a:r>
              <a:rPr lang="lv-LV" sz="2400" dirty="0" smtClean="0">
                <a:latin typeface="Comic Sans MS" panose="030F0702030302020204" pitchFamily="66" charset="0"/>
              </a:rPr>
              <a:t>Kokvilna </a:t>
            </a:r>
            <a:r>
              <a:rPr lang="lv-LV" sz="2400" dirty="0">
                <a:latin typeface="Comic Sans MS" panose="030F0702030302020204" pitchFamily="66" charset="0"/>
              </a:rPr>
              <a:t>– visķimizētākais kultūras augs, kam liela ietekme uz vidi, jo audzē tur, kur ierobežoti ūdens resursi ( 1 T- krekla izgatavošanai nepieciešamā kokvilnas daudzuma izaudzēšanai tiek izmantoti apmēram 150g pesticīdu un 2000 L ūdens)</a:t>
            </a:r>
          </a:p>
          <a:p>
            <a:pPr marL="457200" indent="-457200">
              <a:buFont typeface="Arial" panose="020B0604020202020204" pitchFamily="34" charset="0"/>
              <a:buChar char="•"/>
            </a:pPr>
            <a:r>
              <a:rPr lang="lv-LV" sz="2400" dirty="0">
                <a:latin typeface="Comic Sans MS" panose="030F0702030302020204" pitchFamily="66" charset="0"/>
              </a:rPr>
              <a:t>P</a:t>
            </a:r>
            <a:r>
              <a:rPr lang="lv-LV" sz="2400" dirty="0" smtClean="0">
                <a:latin typeface="Comic Sans MS" panose="030F0702030302020204" pitchFamily="66" charset="0"/>
              </a:rPr>
              <a:t>opulāri </a:t>
            </a:r>
            <a:r>
              <a:rPr lang="lv-LV" sz="2400" dirty="0">
                <a:latin typeface="Comic Sans MS" panose="030F0702030302020204" pitchFamily="66" charset="0"/>
              </a:rPr>
              <a:t>patreiz ir bambuss, kaņepes, vilna,</a:t>
            </a:r>
          </a:p>
          <a:p>
            <a:pPr marL="457200" indent="-457200">
              <a:buFont typeface="Arial" panose="020B0604020202020204" pitchFamily="34" charset="0"/>
              <a:buChar char="•"/>
            </a:pPr>
            <a:r>
              <a:rPr lang="lv-LV" sz="2400" dirty="0">
                <a:latin typeface="Comic Sans MS" panose="030F0702030302020204" pitchFamily="66" charset="0"/>
              </a:rPr>
              <a:t>B</a:t>
            </a:r>
            <a:r>
              <a:rPr lang="lv-LV" sz="2400" dirty="0" smtClean="0">
                <a:latin typeface="Comic Sans MS" panose="030F0702030302020204" pitchFamily="66" charset="0"/>
              </a:rPr>
              <a:t>ioloģiski </a:t>
            </a:r>
            <a:r>
              <a:rPr lang="lv-LV" sz="2400" dirty="0">
                <a:latin typeface="Comic Sans MS" panose="030F0702030302020204" pitchFamily="66" charset="0"/>
              </a:rPr>
              <a:t>audzētie nav ģenētiski modificēti, nav pakļauti radiācijai, netiek apstrādāti ar pesticīdiem. </a:t>
            </a:r>
          </a:p>
          <a:p>
            <a:endParaRPr lang="lv-LV" sz="2400" dirty="0"/>
          </a:p>
        </p:txBody>
      </p:sp>
    </p:spTree>
    <p:extLst>
      <p:ext uri="{BB962C8B-B14F-4D97-AF65-F5344CB8AC3E}">
        <p14:creationId xmlns:p14="http://schemas.microsoft.com/office/powerpoint/2010/main" val="108082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332657"/>
            <a:ext cx="10112423" cy="1224135"/>
          </a:xfrm>
        </p:spPr>
        <p:txBody>
          <a:bodyPr>
            <a:normAutofit/>
          </a:bodyPr>
          <a:lstStyle/>
          <a:p>
            <a:pPr algn="ctr"/>
            <a:r>
              <a:rPr lang="lv-LV" sz="3200" b="1" dirty="0">
                <a:solidFill>
                  <a:srgbClr val="002060"/>
                </a:solidFill>
                <a:latin typeface="Comic Sans MS" panose="030F0702030302020204" pitchFamily="66" charset="0"/>
              </a:rPr>
              <a:t>Transports </a:t>
            </a:r>
            <a:r>
              <a:rPr lang="lv-LV" sz="3200" b="1" dirty="0" smtClean="0">
                <a:solidFill>
                  <a:srgbClr val="002060"/>
                </a:solidFill>
                <a:latin typeface="Comic Sans MS" panose="030F0702030302020204" pitchFamily="66" charset="0"/>
              </a:rPr>
              <a:t> </a:t>
            </a:r>
            <a:r>
              <a:rPr lang="lv-LV" sz="3200" dirty="0">
                <a:solidFill>
                  <a:srgbClr val="002060"/>
                </a:solidFill>
                <a:latin typeface="Comic Sans MS" panose="030F0702030302020204" pitchFamily="66" charset="0"/>
              </a:rPr>
              <a:t/>
            </a:r>
            <a:br>
              <a:rPr lang="lv-LV" sz="3200" dirty="0">
                <a:solidFill>
                  <a:srgbClr val="002060"/>
                </a:solidFill>
                <a:latin typeface="Comic Sans MS" panose="030F0702030302020204" pitchFamily="66" charset="0"/>
              </a:rPr>
            </a:br>
            <a:endParaRPr lang="lv-LV" sz="3200" dirty="0">
              <a:solidFill>
                <a:srgbClr val="002060"/>
              </a:solidFill>
              <a:latin typeface="Comic Sans MS" panose="030F0702030302020204" pitchFamily="66" charset="0"/>
            </a:endParaRPr>
          </a:p>
        </p:txBody>
      </p:sp>
      <p:sp>
        <p:nvSpPr>
          <p:cNvPr id="3" name="Text Placeholder 2"/>
          <p:cNvSpPr>
            <a:spLocks noGrp="1"/>
          </p:cNvSpPr>
          <p:nvPr>
            <p:ph type="body" idx="1"/>
          </p:nvPr>
        </p:nvSpPr>
        <p:spPr>
          <a:xfrm>
            <a:off x="1598613" y="1268760"/>
            <a:ext cx="10400455" cy="5472608"/>
          </a:xfrm>
        </p:spPr>
        <p:txBody>
          <a:bodyPr>
            <a:normAutofit/>
          </a:bodyPr>
          <a:lstStyle/>
          <a:p>
            <a:pPr marL="342900" indent="-342900">
              <a:buFont typeface="Arial" panose="020B0604020202020204" pitchFamily="34" charset="0"/>
              <a:buChar char="•"/>
            </a:pPr>
            <a:r>
              <a:rPr lang="lv-LV" sz="2400" dirty="0" smtClean="0">
                <a:latin typeface="Comic Sans MS" panose="030F0702030302020204" pitchFamily="66" charset="0"/>
              </a:rPr>
              <a:t>CO2 </a:t>
            </a:r>
            <a:r>
              <a:rPr lang="lv-LV" sz="2400" dirty="0">
                <a:latin typeface="Comic Sans MS" panose="030F0702030302020204" pitchFamily="66" charset="0"/>
              </a:rPr>
              <a:t>radītais piesārņojums</a:t>
            </a:r>
          </a:p>
          <a:p>
            <a:pPr marL="342900" indent="-342900">
              <a:buFont typeface="Arial" panose="020B0604020202020204" pitchFamily="34" charset="0"/>
              <a:buChar char="•"/>
            </a:pPr>
            <a:r>
              <a:rPr lang="lv-LV" sz="2400" dirty="0" smtClean="0">
                <a:latin typeface="Comic Sans MS" panose="030F0702030302020204" pitchFamily="66" charset="0"/>
              </a:rPr>
              <a:t>vilcienam </a:t>
            </a:r>
            <a:r>
              <a:rPr lang="lv-LV" sz="2400" dirty="0">
                <a:latin typeface="Comic Sans MS" panose="030F0702030302020204" pitchFamily="66" charset="0"/>
              </a:rPr>
              <a:t>30g uz 1 km, </a:t>
            </a:r>
          </a:p>
          <a:p>
            <a:pPr marL="342900" indent="-342900">
              <a:buFont typeface="Arial" panose="020B0604020202020204" pitchFamily="34" charset="0"/>
              <a:buChar char="•"/>
            </a:pPr>
            <a:r>
              <a:rPr lang="lv-LV" sz="2400" dirty="0" smtClean="0">
                <a:latin typeface="Comic Sans MS" panose="030F0702030302020204" pitchFamily="66" charset="0"/>
              </a:rPr>
              <a:t>vieglā </a:t>
            </a:r>
            <a:r>
              <a:rPr lang="lv-LV" sz="2400" dirty="0">
                <a:latin typeface="Comic Sans MS" panose="030F0702030302020204" pitchFamily="66" charset="0"/>
              </a:rPr>
              <a:t>automašīna 115g uz 1km, </a:t>
            </a:r>
          </a:p>
          <a:p>
            <a:pPr marL="342900" indent="-342900">
              <a:buFont typeface="Arial" panose="020B0604020202020204" pitchFamily="34" charset="0"/>
              <a:buChar char="•"/>
            </a:pPr>
            <a:r>
              <a:rPr lang="lv-LV" sz="2400" dirty="0" smtClean="0">
                <a:latin typeface="Comic Sans MS" panose="030F0702030302020204" pitchFamily="66" charset="0"/>
              </a:rPr>
              <a:t>lidmašīna </a:t>
            </a:r>
            <a:r>
              <a:rPr lang="lv-LV" sz="2400" dirty="0">
                <a:latin typeface="Comic Sans MS" panose="030F0702030302020204" pitchFamily="66" charset="0"/>
              </a:rPr>
              <a:t>220g uz 1 km.</a:t>
            </a:r>
          </a:p>
          <a:p>
            <a:endParaRPr lang="lv-LV" sz="2400" dirty="0">
              <a:latin typeface="Comic Sans MS" panose="030F0702030302020204" pitchFamily="66" charset="0"/>
            </a:endParaRPr>
          </a:p>
          <a:p>
            <a:pPr algn="ctr"/>
            <a:r>
              <a:rPr lang="lv-LV" b="1" dirty="0" smtClean="0">
                <a:solidFill>
                  <a:srgbClr val="002060"/>
                </a:solidFill>
                <a:latin typeface="Comic Sans MS" panose="030F0702030302020204" pitchFamily="66" charset="0"/>
              </a:rPr>
              <a:t>Mājoklis</a:t>
            </a:r>
            <a:endParaRPr lang="lv-LV" b="1" dirty="0">
              <a:solidFill>
                <a:srgbClr val="002060"/>
              </a:solidFill>
              <a:latin typeface="Comic Sans MS" panose="030F0702030302020204" pitchFamily="66" charset="0"/>
            </a:endParaRPr>
          </a:p>
          <a:p>
            <a:pPr algn="ctr"/>
            <a:endParaRPr lang="lv-LV" b="1" dirty="0" smtClean="0">
              <a:solidFill>
                <a:srgbClr val="002060"/>
              </a:solidFill>
              <a:latin typeface="Comic Sans MS" panose="030F0702030302020204" pitchFamily="66" charset="0"/>
            </a:endParaRPr>
          </a:p>
          <a:p>
            <a:pPr marL="457200" lvl="0" indent="-457200">
              <a:buFont typeface="Arial" panose="020B0604020202020204" pitchFamily="34" charset="0"/>
              <a:buChar char="•"/>
            </a:pPr>
            <a:r>
              <a:rPr lang="lv-LV" sz="2400" dirty="0">
                <a:latin typeface="Comic Sans MS" panose="030F0702030302020204" pitchFamily="66" charset="0"/>
              </a:rPr>
              <a:t>Uzbūvēt un uzturēt – ļoti lieli resursi nepieciešami, </a:t>
            </a:r>
          </a:p>
          <a:p>
            <a:pPr marL="457200" lvl="0" indent="-457200">
              <a:buFont typeface="Arial" panose="020B0604020202020204" pitchFamily="34" charset="0"/>
              <a:buChar char="•"/>
            </a:pPr>
            <a:r>
              <a:rPr lang="lv-LV" sz="2400" dirty="0">
                <a:latin typeface="Comic Sans MS" panose="030F0702030302020204" pitchFamily="66" charset="0"/>
              </a:rPr>
              <a:t>Ietilpst atkritumi, duša, dators, apkure, sadzīves ķīmija, elektriskās spuldzes, </a:t>
            </a:r>
          </a:p>
          <a:p>
            <a:pPr marL="457200" lvl="0" indent="-457200">
              <a:buFont typeface="Arial" panose="020B0604020202020204" pitchFamily="34" charset="0"/>
              <a:buChar char="•"/>
            </a:pPr>
            <a:r>
              <a:rPr lang="lv-LV" sz="2400" dirty="0">
                <a:latin typeface="Comic Sans MS" panose="030F0702030302020204" pitchFamily="66" charset="0"/>
              </a:rPr>
              <a:t>Energo vampīri – elektriskie slēdži, kontakti, televizori ar pultīm, veļas mašīnas ( izslēgti arī patērē enerģiju).</a:t>
            </a:r>
            <a:r>
              <a:rPr lang="lv-LV" dirty="0"/>
              <a:t> </a:t>
            </a:r>
          </a:p>
          <a:p>
            <a:pPr marL="457200" indent="-457200" algn="ctr">
              <a:buFont typeface="Arial" panose="020B0604020202020204" pitchFamily="34" charset="0"/>
              <a:buChar char="•"/>
            </a:pPr>
            <a:endParaRPr lang="lv-LV" b="1" dirty="0" smtClean="0">
              <a:solidFill>
                <a:srgbClr val="002060"/>
              </a:solidFill>
              <a:latin typeface="Comic Sans MS" panose="030F0702030302020204" pitchFamily="66" charset="0"/>
            </a:endParaRPr>
          </a:p>
          <a:p>
            <a:pPr algn="ctr"/>
            <a:r>
              <a:rPr lang="lv-LV" sz="2400" b="1" dirty="0">
                <a:solidFill>
                  <a:srgbClr val="002060"/>
                </a:solidFill>
                <a:latin typeface="Comic Sans MS" panose="030F0702030302020204" pitchFamily="66" charset="0"/>
              </a:rPr>
              <a:t>Svarīgi mainīt paradumus,  lauzt ierastās rutīnas. Daudzas lietas rada neērtības ( elektrība, apkure u.c.)</a:t>
            </a:r>
            <a:endParaRPr lang="lv-LV" sz="2400" b="1" dirty="0" smtClean="0">
              <a:solidFill>
                <a:srgbClr val="002060"/>
              </a:solidFill>
              <a:latin typeface="Comic Sans MS" panose="030F0702030302020204" pitchFamily="66" charset="0"/>
            </a:endParaRPr>
          </a:p>
        </p:txBody>
      </p:sp>
    </p:spTree>
    <p:extLst>
      <p:ext uri="{BB962C8B-B14F-4D97-AF65-F5344CB8AC3E}">
        <p14:creationId xmlns:p14="http://schemas.microsoft.com/office/powerpoint/2010/main" val="337143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3" y="116632"/>
            <a:ext cx="9898751" cy="1368152"/>
          </a:xfrm>
        </p:spPr>
        <p:txBody>
          <a:bodyPr>
            <a:normAutofit/>
          </a:bodyPr>
          <a:lstStyle/>
          <a:p>
            <a:pPr algn="ctr">
              <a:lnSpc>
                <a:spcPct val="107000"/>
              </a:lnSpc>
              <a:spcAft>
                <a:spcPts val="800"/>
              </a:spcAft>
            </a:pPr>
            <a:r>
              <a:rPr lang="lv-LV" sz="3200" dirty="0">
                <a:latin typeface="Comic Sans MS" panose="030F0702030302020204" pitchFamily="66" charset="0"/>
                <a:ea typeface="Calibri" panose="020F0502020204030204" pitchFamily="34" charset="0"/>
                <a:cs typeface="Calibri" panose="020F0502020204030204" pitchFamily="34" charset="0"/>
              </a:rPr>
              <a:t>3. lekcija  - </a:t>
            </a:r>
            <a:r>
              <a:rPr lang="lv-LV" sz="3200" b="1" dirty="0">
                <a:latin typeface="Comic Sans MS" panose="030F0702030302020204" pitchFamily="66" charset="0"/>
                <a:ea typeface="Calibri" panose="020F0502020204030204" pitchFamily="34" charset="0"/>
                <a:cs typeface="Calibri" panose="020F0502020204030204" pitchFamily="34" charset="0"/>
              </a:rPr>
              <a:t>Tīri. Labi. Pilsēta bez atkritumiem. </a:t>
            </a:r>
            <a:r>
              <a:rPr lang="lv-LV" sz="3200" dirty="0" smtClean="0">
                <a:latin typeface="Comic Sans MS" panose="030F0702030302020204" pitchFamily="66" charset="0"/>
                <a:ea typeface="Calibri" panose="020F0502020204030204" pitchFamily="34" charset="0"/>
                <a:cs typeface="Calibri" panose="020F0502020204030204" pitchFamily="34" charset="0"/>
              </a:rPr>
              <a:t/>
            </a:r>
            <a:br>
              <a:rPr lang="lv-LV" sz="3200" dirty="0" smtClean="0">
                <a:latin typeface="Comic Sans MS" panose="030F0702030302020204" pitchFamily="66" charset="0"/>
                <a:ea typeface="Calibri" panose="020F0502020204030204" pitchFamily="34" charset="0"/>
                <a:cs typeface="Calibri" panose="020F0502020204030204" pitchFamily="34" charset="0"/>
              </a:rPr>
            </a:br>
            <a:r>
              <a:rPr lang="lv-LV" sz="2800" dirty="0" smtClean="0">
                <a:latin typeface="Comic Sans MS" panose="030F0702030302020204" pitchFamily="66" charset="0"/>
                <a:ea typeface="Calibri" panose="020F0502020204030204" pitchFamily="34" charset="0"/>
                <a:cs typeface="Calibri" panose="020F0502020204030204" pitchFamily="34" charset="0"/>
              </a:rPr>
              <a:t>Elīza </a:t>
            </a:r>
            <a:r>
              <a:rPr lang="lv-LV" sz="2800" dirty="0">
                <a:latin typeface="Comic Sans MS" panose="030F0702030302020204" pitchFamily="66" charset="0"/>
                <a:ea typeface="Calibri" panose="020F0502020204030204" pitchFamily="34" charset="0"/>
                <a:cs typeface="Calibri" panose="020F0502020204030204" pitchFamily="34" charset="0"/>
              </a:rPr>
              <a:t>Lazdāne – Projekta “’ Tīri. Labi “ vadītāja. </a:t>
            </a:r>
            <a:endParaRPr lang="lv-LV" sz="2800" dirty="0">
              <a:latin typeface="Comic Sans MS" panose="030F0702030302020204" pitchFamily="66" charset="0"/>
            </a:endParaRPr>
          </a:p>
        </p:txBody>
      </p:sp>
      <p:sp>
        <p:nvSpPr>
          <p:cNvPr id="3" name="Text Placeholder 2"/>
          <p:cNvSpPr>
            <a:spLocks noGrp="1"/>
          </p:cNvSpPr>
          <p:nvPr>
            <p:ph type="body" idx="1"/>
          </p:nvPr>
        </p:nvSpPr>
        <p:spPr>
          <a:xfrm>
            <a:off x="1598613" y="1700808"/>
            <a:ext cx="10328447" cy="4968552"/>
          </a:xfrm>
        </p:spPr>
        <p:txBody>
          <a:bodyPr>
            <a:normAutofit fontScale="62500" lnSpcReduction="20000"/>
          </a:bodyPr>
          <a:lstStyle/>
          <a:p>
            <a:pPr marL="457200" lvl="0" indent="-457200">
              <a:buFont typeface="Arial" panose="020B0604020202020204" pitchFamily="34" charset="0"/>
              <a:buChar char="•"/>
            </a:pPr>
            <a:r>
              <a:rPr lang="lv-LV" sz="3700" b="1" dirty="0">
                <a:latin typeface="Comic Sans MS" panose="030F0702030302020204" pitchFamily="66" charset="0"/>
              </a:rPr>
              <a:t>Tīri.Labi”</a:t>
            </a:r>
            <a:r>
              <a:rPr lang="lv-LV" sz="3700" dirty="0">
                <a:latin typeface="Comic Sans MS" panose="030F0702030302020204" pitchFamily="66" charset="0"/>
              </a:rPr>
              <a:t> ir pirmais bezatkritumu pilsētas pilotprojekts Latvijā, kas veidots sadarbībā ar Cēsu pašvaldību, Zaļo Brīvību un The Coca-Cola fonda atbalstu.  </a:t>
            </a:r>
          </a:p>
          <a:p>
            <a:pPr marL="457200" lvl="0" indent="-457200">
              <a:buFont typeface="Arial" panose="020B0604020202020204" pitchFamily="34" charset="0"/>
              <a:buChar char="•"/>
            </a:pPr>
            <a:r>
              <a:rPr lang="lv-LV" sz="3700" b="1" dirty="0">
                <a:latin typeface="Comic Sans MS" panose="030F0702030302020204" pitchFamily="66" charset="0"/>
              </a:rPr>
              <a:t>Mērķis -</a:t>
            </a:r>
            <a:r>
              <a:rPr lang="lv-LV" sz="3700" dirty="0">
                <a:latin typeface="Comic Sans MS" panose="030F0702030302020204" pitchFamily="66" charset="0"/>
              </a:rPr>
              <a:t>  aktualizēt bezatkritumu dzīvesveidu un izglītot Cēsu iedzīvotājus un uzņēmējus par tā pamatprincipiem, lai veicinātu atbildīgāku patēriņu un samazinātu radīto atkritumu daudzumu. </a:t>
            </a:r>
            <a:r>
              <a:rPr lang="lv-LV" sz="3700" b="1" dirty="0">
                <a:latin typeface="Comic Sans MS" panose="030F0702030302020204" pitchFamily="66" charset="0"/>
              </a:rPr>
              <a:t> </a:t>
            </a:r>
            <a:r>
              <a:rPr lang="lv-LV" sz="3700" dirty="0">
                <a:latin typeface="Comic Sans MS" panose="030F0702030302020204" pitchFamily="66" charset="0"/>
              </a:rPr>
              <a:t> </a:t>
            </a:r>
          </a:p>
          <a:p>
            <a:pPr marL="457200" lvl="0" indent="-457200">
              <a:buFont typeface="Arial" panose="020B0604020202020204" pitchFamily="34" charset="0"/>
              <a:buChar char="•"/>
            </a:pPr>
            <a:r>
              <a:rPr lang="lv-LV" sz="3700" b="1" dirty="0">
                <a:latin typeface="Comic Sans MS" panose="030F0702030302020204" pitchFamily="66" charset="0"/>
              </a:rPr>
              <a:t>Kas paveikts </a:t>
            </a:r>
            <a:r>
              <a:rPr lang="lv-LV" sz="3700" dirty="0">
                <a:latin typeface="Comic Sans MS" panose="030F0702030302020204" pitchFamily="66" charset="0"/>
              </a:rPr>
              <a:t>- samazināti resursu patēriņi, izmantoti atkārtoti produkti un izejvielas,  šķiroti pārstrādei noderīgi izejmateriāli, strādāts uz sabiedrības izglītošanu.</a:t>
            </a:r>
          </a:p>
          <a:p>
            <a:pPr marL="457200" lvl="0" indent="-457200">
              <a:buFont typeface="Arial" panose="020B0604020202020204" pitchFamily="34" charset="0"/>
              <a:buChar char="•"/>
            </a:pPr>
            <a:r>
              <a:rPr lang="lv-LV" sz="3700" b="1" dirty="0">
                <a:latin typeface="Comic Sans MS" panose="030F0702030302020204" pitchFamily="66" charset="0"/>
              </a:rPr>
              <a:t>Pozitīvās iniciatīvas </a:t>
            </a:r>
            <a:r>
              <a:rPr lang="lv-LV" sz="3700" dirty="0">
                <a:latin typeface="Comic Sans MS" panose="030F0702030302020204" pitchFamily="66" charset="0"/>
              </a:rPr>
              <a:t>– Zero Waste veikali  ( savs iepakojums), tiešā pirkšana no zemnieka, Repair Cafe – vietējie meistari salabo lietas, kas salūzušas par attiecīgu samaksu, apģērbu ziedošana. </a:t>
            </a:r>
          </a:p>
          <a:p>
            <a:pPr marL="457200" lvl="0" indent="-457200">
              <a:buFont typeface="Arial" panose="020B0604020202020204" pitchFamily="34" charset="0"/>
              <a:buChar char="•"/>
            </a:pPr>
            <a:r>
              <a:rPr lang="lv-LV" sz="3700" dirty="0">
                <a:latin typeface="Comic Sans MS" panose="030F0702030302020204" pitchFamily="66" charset="0"/>
              </a:rPr>
              <a:t>Projektā grib ņemt jaunas pilsētas. Šogad tās būs Līvāni, Salaspils. Pieteikušās – Sigulda, Gulbene, Bauska, Ilūkste, Salas pagasts, Ropaži. </a:t>
            </a:r>
          </a:p>
          <a:p>
            <a:pPr marL="457200" lvl="0" indent="-457200">
              <a:buFont typeface="Arial" panose="020B0604020202020204" pitchFamily="34" charset="0"/>
              <a:buChar char="•"/>
            </a:pPr>
            <a:r>
              <a:rPr lang="lv-LV" sz="3700" dirty="0">
                <a:latin typeface="Comic Sans MS" panose="030F0702030302020204" pitchFamily="66" charset="0"/>
              </a:rPr>
              <a:t>Labie piemēri Latvijā, kas veicina atkritumu un vides piesārņojuma samazināšanu – komposta veidošana, sāls kaisīšanas samazināšana, ielu apgaismojuma samazināšana Siguldā nakts stundās,  salūtu atteikšanās, depozīta glāžu( vairāklietojamo) ieviešana pilsētas svētku, pasākumu laikā</a:t>
            </a:r>
            <a:r>
              <a:rPr lang="lv-LV" sz="2900" dirty="0">
                <a:latin typeface="Comic Sans MS" panose="030F0702030302020204" pitchFamily="66" charset="0"/>
              </a:rPr>
              <a:t>.</a:t>
            </a:r>
            <a:r>
              <a:rPr lang="lv-LV" dirty="0"/>
              <a:t> </a:t>
            </a:r>
          </a:p>
          <a:p>
            <a:r>
              <a:rPr lang="lv-LV" b="1" dirty="0"/>
              <a:t> </a:t>
            </a:r>
            <a:endParaRPr lang="lv-LV" dirty="0"/>
          </a:p>
        </p:txBody>
      </p:sp>
    </p:spTree>
    <p:extLst>
      <p:ext uri="{BB962C8B-B14F-4D97-AF65-F5344CB8AC3E}">
        <p14:creationId xmlns:p14="http://schemas.microsoft.com/office/powerpoint/2010/main" val="363410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260649"/>
            <a:ext cx="10400455" cy="1656184"/>
          </a:xfrm>
        </p:spPr>
        <p:txBody>
          <a:bodyPr>
            <a:normAutofit fontScale="90000"/>
          </a:bodyPr>
          <a:lstStyle/>
          <a:p>
            <a:pPr algn="ctr"/>
            <a:r>
              <a:rPr lang="lv-LV" sz="2800" b="1" dirty="0">
                <a:latin typeface="Comic Sans MS" panose="030F0702030302020204" pitchFamily="66" charset="0"/>
              </a:rPr>
              <a:t>Darbnīcas </a:t>
            </a:r>
            <a:r>
              <a:rPr lang="lv-LV" sz="3200" dirty="0">
                <a:latin typeface="Comic Sans MS" panose="030F0702030302020204" pitchFamily="66" charset="0"/>
              </a:rPr>
              <a:t/>
            </a:r>
            <a:br>
              <a:rPr lang="lv-LV" sz="3200" dirty="0">
                <a:latin typeface="Comic Sans MS" panose="030F0702030302020204" pitchFamily="66" charset="0"/>
              </a:rPr>
            </a:br>
            <a:r>
              <a:rPr lang="lv-LV" sz="3200" b="1" dirty="0">
                <a:solidFill>
                  <a:srgbClr val="002060"/>
                </a:solidFill>
                <a:latin typeface="Comic Sans MS" panose="030F0702030302020204" pitchFamily="66" charset="0"/>
              </a:rPr>
              <a:t>Kāpēc un kā runāt par vidi? </a:t>
            </a:r>
            <a:r>
              <a:rPr lang="lv-LV" sz="3200" b="1" dirty="0" smtClean="0">
                <a:solidFill>
                  <a:srgbClr val="002060"/>
                </a:solidFill>
                <a:latin typeface="Comic Sans MS" panose="030F0702030302020204" pitchFamily="66" charset="0"/>
              </a:rPr>
              <a:t/>
            </a:r>
            <a:br>
              <a:rPr lang="lv-LV" sz="3200" b="1" dirty="0" smtClean="0">
                <a:solidFill>
                  <a:srgbClr val="002060"/>
                </a:solidFill>
                <a:latin typeface="Comic Sans MS" panose="030F0702030302020204" pitchFamily="66" charset="0"/>
              </a:rPr>
            </a:br>
            <a:r>
              <a:rPr lang="lv-LV" sz="2800" dirty="0" smtClean="0">
                <a:solidFill>
                  <a:srgbClr val="002060"/>
                </a:solidFill>
                <a:latin typeface="Comic Sans MS" panose="030F0702030302020204" pitchFamily="66" charset="0"/>
              </a:rPr>
              <a:t>/Sandra </a:t>
            </a:r>
            <a:r>
              <a:rPr lang="lv-LV" sz="2800" dirty="0">
                <a:solidFill>
                  <a:srgbClr val="002060"/>
                </a:solidFill>
                <a:latin typeface="Comic Sans MS" panose="030F0702030302020204" pitchFamily="66" charset="0"/>
              </a:rPr>
              <a:t>Kropa – žurnāliste, Radio un televīzijas raidījumu </a:t>
            </a:r>
            <a:r>
              <a:rPr lang="lv-LV" sz="2800" dirty="0" smtClean="0">
                <a:solidFill>
                  <a:srgbClr val="002060"/>
                </a:solidFill>
                <a:latin typeface="Comic Sans MS" panose="030F0702030302020204" pitchFamily="66" charset="0"/>
              </a:rPr>
              <a:t>veidotāja/</a:t>
            </a:r>
            <a:endParaRPr lang="lv-LV" sz="2800" dirty="0">
              <a:solidFill>
                <a:srgbClr val="002060"/>
              </a:solidFill>
              <a:latin typeface="Comic Sans MS" panose="030F0702030302020204" pitchFamily="66" charset="0"/>
            </a:endParaRPr>
          </a:p>
        </p:txBody>
      </p:sp>
      <p:sp>
        <p:nvSpPr>
          <p:cNvPr id="3" name="Text Placeholder 2"/>
          <p:cNvSpPr>
            <a:spLocks noGrp="1"/>
          </p:cNvSpPr>
          <p:nvPr>
            <p:ph type="body" idx="1"/>
          </p:nvPr>
        </p:nvSpPr>
        <p:spPr>
          <a:xfrm>
            <a:off x="1598613" y="1988840"/>
            <a:ext cx="10112423" cy="4608512"/>
          </a:xfrm>
        </p:spPr>
        <p:txBody>
          <a:bodyPr>
            <a:noAutofit/>
          </a:bodyPr>
          <a:lstStyle/>
          <a:p>
            <a:pPr marL="457200" indent="-457200">
              <a:buFont typeface="Arial" panose="020B0604020202020204" pitchFamily="34" charset="0"/>
              <a:buChar char="•"/>
            </a:pPr>
            <a:r>
              <a:rPr lang="lv-LV" sz="2300" dirty="0" smtClean="0">
                <a:latin typeface="Comic Sans MS" panose="030F0702030302020204" pitchFamily="66" charset="0"/>
              </a:rPr>
              <a:t>Skata </a:t>
            </a:r>
            <a:r>
              <a:rPr lang="lv-LV" sz="2300" dirty="0">
                <a:latin typeface="Comic Sans MS" panose="030F0702030302020204" pitchFamily="66" charset="0"/>
              </a:rPr>
              <a:t>vides jautājumus no žurnālistikas puses, runā speciālos mēdijos, meklē variantus, kā komunicēt, lai cilvēki vairāk lasītu un izglītotos.</a:t>
            </a:r>
          </a:p>
          <a:p>
            <a:pPr marL="457200" indent="-457200">
              <a:buFont typeface="Arial" panose="020B0604020202020204" pitchFamily="34" charset="0"/>
              <a:buChar char="•"/>
            </a:pPr>
            <a:r>
              <a:rPr lang="lv-LV" sz="2300" dirty="0" smtClean="0">
                <a:latin typeface="Comic Sans MS" panose="030F0702030302020204" pitchFamily="66" charset="0"/>
              </a:rPr>
              <a:t>Mēs </a:t>
            </a:r>
            <a:r>
              <a:rPr lang="lv-LV" sz="2300" dirty="0">
                <a:latin typeface="Comic Sans MS" panose="030F0702030302020204" pitchFamily="66" charset="0"/>
              </a:rPr>
              <a:t>nevaram atrisināt problēmas, izmantojot to pašu domāšanu, ko lietojām, kad tās radījām.( Einšteins)</a:t>
            </a:r>
          </a:p>
          <a:p>
            <a:pPr marL="457200" indent="-457200">
              <a:buFont typeface="Arial" panose="020B0604020202020204" pitchFamily="34" charset="0"/>
              <a:buChar char="•"/>
            </a:pPr>
            <a:r>
              <a:rPr lang="lv-LV" sz="2300" dirty="0" smtClean="0">
                <a:latin typeface="Comic Sans MS" panose="030F0702030302020204" pitchFamily="66" charset="0"/>
              </a:rPr>
              <a:t>Minēja </a:t>
            </a:r>
            <a:r>
              <a:rPr lang="lv-LV" sz="2300" dirty="0">
                <a:latin typeface="Comic Sans MS" panose="030F0702030302020204" pitchFamily="66" charset="0"/>
              </a:rPr>
              <a:t>piemērus par patreizējo situāciju – CO2 izmešu pieaugums (ASV par 3,4 % ), sugu izzušana ( 60% kafijas pupiņu draud izzušana), politelēna maisiņi (jūrā  izskatās kā medūzas), Austrumantarktīda </a:t>
            </a:r>
            <a:r>
              <a:rPr lang="lv-LV" sz="2300" dirty="0" smtClean="0">
                <a:latin typeface="Comic Sans MS" panose="030F0702030302020204" pitchFamily="66" charset="0"/>
              </a:rPr>
              <a:t>(pēc </a:t>
            </a:r>
            <a:r>
              <a:rPr lang="lv-LV" sz="2300" dirty="0">
                <a:latin typeface="Comic Sans MS" panose="030F0702030302020204" pitchFamily="66" charset="0"/>
              </a:rPr>
              <a:t>50-100 gadiem vairs nebūs sasaluma), kuģu balasta ūdeņi </a:t>
            </a:r>
            <a:r>
              <a:rPr lang="lv-LV" sz="2300" dirty="0" smtClean="0">
                <a:latin typeface="Comic Sans MS" panose="030F0702030302020204" pitchFamily="66" charset="0"/>
              </a:rPr>
              <a:t>(holēras </a:t>
            </a:r>
            <a:r>
              <a:rPr lang="lv-LV" sz="2300" dirty="0">
                <a:latin typeface="Comic Sans MS" panose="030F0702030302020204" pitchFamily="66" charset="0"/>
              </a:rPr>
              <a:t>mikrobi), bioapaugums  (neapstrādāti kuģu korpusi, kas bojā barības ķēdes), ūdens problēmas  (Uganda – 15 L ūdens dienā uz cilvēka), kas rada slimības, lielu mirstību. </a:t>
            </a:r>
          </a:p>
          <a:p>
            <a:pPr marL="457200" indent="-457200">
              <a:buFont typeface="Arial" panose="020B0604020202020204" pitchFamily="34" charset="0"/>
              <a:buChar char="•"/>
            </a:pPr>
            <a:r>
              <a:rPr lang="lv-LV" sz="2300" dirty="0" smtClean="0">
                <a:latin typeface="Comic Sans MS" panose="030F0702030302020204" pitchFamily="66" charset="0"/>
              </a:rPr>
              <a:t>Vide </a:t>
            </a:r>
            <a:r>
              <a:rPr lang="lv-LV" sz="2300" dirty="0">
                <a:latin typeface="Comic Sans MS" panose="030F0702030302020204" pitchFamily="66" charset="0"/>
              </a:rPr>
              <a:t>– ērta dzīvošanai. Jārunā , kā risināt problēmu, kas ir tuva pašiem( nelaist klozetpodos visu, kas lieks </a:t>
            </a:r>
            <a:r>
              <a:rPr lang="lv-LV" sz="2300" dirty="0" smtClean="0">
                <a:latin typeface="Comic Sans MS" panose="030F0702030302020204" pitchFamily="66" charset="0"/>
              </a:rPr>
              <a:t>(zāles</a:t>
            </a:r>
            <a:r>
              <a:rPr lang="lv-LV" sz="2300" dirty="0">
                <a:latin typeface="Comic Sans MS" panose="030F0702030302020204" pitchFamily="66" charset="0"/>
              </a:rPr>
              <a:t>, vecu pārtiku u.c.)</a:t>
            </a:r>
          </a:p>
          <a:p>
            <a:endParaRPr lang="lv-LV" sz="2400" dirty="0"/>
          </a:p>
        </p:txBody>
      </p:sp>
    </p:spTree>
    <p:extLst>
      <p:ext uri="{BB962C8B-B14F-4D97-AF65-F5344CB8AC3E}">
        <p14:creationId xmlns:p14="http://schemas.microsoft.com/office/powerpoint/2010/main" val="255331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3" y="188640"/>
            <a:ext cx="10590212" cy="1008112"/>
          </a:xfrm>
        </p:spPr>
        <p:txBody>
          <a:bodyPr/>
          <a:lstStyle/>
          <a:p>
            <a:pPr algn="ctr"/>
            <a:r>
              <a:rPr lang="pt-BR" sz="3400" dirty="0" smtClean="0">
                <a:solidFill>
                  <a:srgbClr val="002060"/>
                </a:solidFill>
                <a:latin typeface="Comic Sans MS" panose="030F0702030302020204" pitchFamily="66" charset="0"/>
              </a:rPr>
              <a:t>Neformālās </a:t>
            </a:r>
            <a:r>
              <a:rPr lang="pt-BR" sz="3400" dirty="0">
                <a:solidFill>
                  <a:srgbClr val="002060"/>
                </a:solidFill>
                <a:latin typeface="Comic Sans MS" panose="030F0702030302020204" pitchFamily="66" charset="0"/>
              </a:rPr>
              <a:t>izglītības metodes – </a:t>
            </a:r>
            <a:r>
              <a:rPr lang="lv-LV" sz="3400" dirty="0" smtClean="0">
                <a:solidFill>
                  <a:srgbClr val="002060"/>
                </a:solidFill>
                <a:latin typeface="Comic Sans MS" panose="030F0702030302020204" pitchFamily="66" charset="0"/>
              </a:rPr>
              <a:t/>
            </a:r>
            <a:br>
              <a:rPr lang="lv-LV" sz="3400" dirty="0" smtClean="0">
                <a:solidFill>
                  <a:srgbClr val="002060"/>
                </a:solidFill>
                <a:latin typeface="Comic Sans MS" panose="030F0702030302020204" pitchFamily="66" charset="0"/>
              </a:rPr>
            </a:br>
            <a:r>
              <a:rPr lang="lv-LV" sz="2800" dirty="0" smtClean="0">
                <a:solidFill>
                  <a:srgbClr val="002060"/>
                </a:solidFill>
                <a:latin typeface="Comic Sans MS" panose="030F0702030302020204" pitchFamily="66" charset="0"/>
              </a:rPr>
              <a:t>/</a:t>
            </a:r>
            <a:r>
              <a:rPr lang="pt-BR" sz="2800" dirty="0" smtClean="0">
                <a:solidFill>
                  <a:srgbClr val="002060"/>
                </a:solidFill>
                <a:latin typeface="Comic Sans MS" panose="030F0702030302020204" pitchFamily="66" charset="0"/>
              </a:rPr>
              <a:t>Ilze Bergmane</a:t>
            </a:r>
            <a:r>
              <a:rPr lang="lv-LV" sz="2800" dirty="0" smtClean="0">
                <a:solidFill>
                  <a:srgbClr val="002060"/>
                </a:solidFill>
                <a:latin typeface="Comic Sans MS" panose="030F0702030302020204" pitchFamily="66" charset="0"/>
              </a:rPr>
              <a:t>/</a:t>
            </a:r>
            <a:endParaRPr lang="lv-LV" sz="2800" dirty="0">
              <a:solidFill>
                <a:srgbClr val="002060"/>
              </a:solidFill>
              <a:latin typeface="Comic Sans MS" panose="030F0702030302020204" pitchFamily="66" charset="0"/>
            </a:endParaRPr>
          </a:p>
        </p:txBody>
      </p:sp>
      <p:sp>
        <p:nvSpPr>
          <p:cNvPr id="3" name="Text Placeholder 2"/>
          <p:cNvSpPr>
            <a:spLocks noGrp="1"/>
          </p:cNvSpPr>
          <p:nvPr>
            <p:ph type="body" idx="1"/>
          </p:nvPr>
        </p:nvSpPr>
        <p:spPr>
          <a:xfrm>
            <a:off x="1598613" y="1484784"/>
            <a:ext cx="10328447" cy="5112568"/>
          </a:xfrm>
        </p:spPr>
        <p:txBody>
          <a:bodyPr>
            <a:normAutofit fontScale="62500" lnSpcReduction="20000"/>
          </a:bodyPr>
          <a:lstStyle/>
          <a:p>
            <a:pPr marL="342900" lvl="0" indent="-342900" algn="just">
              <a:lnSpc>
                <a:spcPct val="107000"/>
              </a:lnSpc>
              <a:spcAft>
                <a:spcPts val="0"/>
              </a:spcAft>
              <a:buFont typeface="Wingdings" panose="05000000000000000000" pitchFamily="2" charset="2"/>
              <a:buChar char=""/>
            </a:pPr>
            <a:r>
              <a:rPr lang="lv-LV" dirty="0">
                <a:latin typeface="Comic Sans MS" panose="030F0702030302020204" pitchFamily="66" charset="0"/>
                <a:ea typeface="Calibri" panose="020F0502020204030204" pitchFamily="34" charset="0"/>
                <a:cs typeface="Times New Roman" panose="02020603050405020304" pitchFamily="18" charset="0"/>
              </a:rPr>
              <a:t>Mums prieku dāvā nevis tas, kas mums visapkārt, bet mūsu attieksme pret apkārtējo.” (Larošfuko)</a:t>
            </a:r>
          </a:p>
          <a:p>
            <a:pPr marL="342900" lvl="0" indent="-342900" algn="just">
              <a:lnSpc>
                <a:spcPct val="107000"/>
              </a:lnSpc>
              <a:spcAft>
                <a:spcPts val="0"/>
              </a:spcAft>
              <a:buFont typeface="Wingdings" panose="05000000000000000000" pitchFamily="2" charset="2"/>
              <a:buChar char=""/>
            </a:pPr>
            <a:r>
              <a:rPr lang="lv-LV" dirty="0">
                <a:latin typeface="Comic Sans MS" panose="030F0702030302020204" pitchFamily="66" charset="0"/>
                <a:ea typeface="Calibri" panose="020F0502020204030204" pitchFamily="34" charset="0"/>
                <a:cs typeface="Times New Roman" panose="02020603050405020304" pitchFamily="18" charset="0"/>
              </a:rPr>
              <a:t> Ikdienā mums ir iespējams mācīties mājās, skolā, draugu lokā. Jo vairāk mācāmies, izzinām sevi, jo skaidrāki top mūsu mērķi un pārdomātākas mūsu darbības. Neformālā izglītība ir viens no veidiem, kā dažādās aizraujošās nodarbībās īsā laikā uzzināt kaut ko jaunu par sevi, apkārtējiem cilvēkiem un notikumiem. </a:t>
            </a:r>
          </a:p>
          <a:p>
            <a:pPr marL="342900" lvl="0" indent="-342900" algn="just">
              <a:lnSpc>
                <a:spcPct val="107000"/>
              </a:lnSpc>
              <a:spcAft>
                <a:spcPts val="0"/>
              </a:spcAft>
              <a:buFont typeface="Wingdings" panose="05000000000000000000" pitchFamily="2" charset="2"/>
              <a:buChar char=""/>
            </a:pPr>
            <a:r>
              <a:rPr lang="lv-LV" dirty="0">
                <a:latin typeface="Comic Sans MS" panose="030F0702030302020204" pitchFamily="66" charset="0"/>
                <a:ea typeface="Calibri" panose="020F0502020204030204" pitchFamily="34" charset="0"/>
                <a:cs typeface="Times New Roman" panose="02020603050405020304" pitchFamily="18" charset="0"/>
              </a:rPr>
              <a:t>Neformālā izglītība veicina dalībnieku pašizaugsmi, veidojot personas uzskatus par apkārtējo pasauli. Tas, kas pieder katram no mums — informācija, zināšanas, attieksme, piedzīvotais un pārdzīvotais — ir kas tāds, ko neviens un nekad mums neatņems. </a:t>
            </a:r>
          </a:p>
          <a:p>
            <a:pPr marL="342900" lvl="0" indent="-342900" algn="just">
              <a:lnSpc>
                <a:spcPct val="107000"/>
              </a:lnSpc>
              <a:spcAft>
                <a:spcPts val="0"/>
              </a:spcAft>
              <a:buFont typeface="Wingdings" panose="05000000000000000000" pitchFamily="2" charset="2"/>
              <a:buChar char=""/>
            </a:pPr>
            <a:r>
              <a:rPr lang="lv-LV" dirty="0">
                <a:latin typeface="Comic Sans MS" panose="030F0702030302020204" pitchFamily="66" charset="0"/>
                <a:ea typeface="Calibri" panose="020F0502020204030204" pitchFamily="34" charset="0"/>
                <a:cs typeface="Times New Roman" panose="02020603050405020304" pitchFamily="18" charset="0"/>
              </a:rPr>
              <a:t>Neformālā izglītība balstās uz šādiem pamatprincipiem: • </a:t>
            </a:r>
            <a:r>
              <a:rPr lang="lv-LV" b="1" dirty="0">
                <a:latin typeface="Comic Sans MS" panose="030F0702030302020204" pitchFamily="66" charset="0"/>
                <a:ea typeface="Calibri" panose="020F0502020204030204" pitchFamily="34" charset="0"/>
                <a:cs typeface="Times New Roman" panose="02020603050405020304" pitchFamily="18" charset="0"/>
              </a:rPr>
              <a:t>mācīties darot </a:t>
            </a:r>
            <a:r>
              <a:rPr lang="lv-LV" dirty="0">
                <a:latin typeface="Comic Sans MS" panose="030F0702030302020204" pitchFamily="66" charset="0"/>
                <a:ea typeface="Calibri" panose="020F0502020204030204" pitchFamily="34" charset="0"/>
                <a:cs typeface="Times New Roman" panose="02020603050405020304" pitchFamily="18" charset="0"/>
              </a:rPr>
              <a:t>— iegūt praktiskās iemaņas un prasmes (piemēram, pateikt savu viedokli, dalīties sajūtās, atrast risinājumu dzīves situācijām un konfliktiem, vadīt grupu, izmantot efektīvi savus un citu resursus); • </a:t>
            </a:r>
            <a:r>
              <a:rPr lang="lv-LV" b="1" dirty="0">
                <a:latin typeface="Comic Sans MS" panose="030F0702030302020204" pitchFamily="66" charset="0"/>
                <a:ea typeface="Calibri" panose="020F0502020204030204" pitchFamily="34" charset="0"/>
                <a:cs typeface="Times New Roman" panose="02020603050405020304" pitchFamily="18" charset="0"/>
              </a:rPr>
              <a:t>mācīties būt kopā ar citiem </a:t>
            </a:r>
            <a:r>
              <a:rPr lang="lv-LV" dirty="0">
                <a:latin typeface="Comic Sans MS" panose="030F0702030302020204" pitchFamily="66" charset="0"/>
                <a:ea typeface="Calibri" panose="020F0502020204030204" pitchFamily="34" charset="0"/>
                <a:cs typeface="Times New Roman" panose="02020603050405020304" pitchFamily="18" charset="0"/>
              </a:rPr>
              <a:t>— izpratne par citādo, atšķirīgā atzīšana un pieņemšana (šis princips izpaužas arī prasmē strādāt grupā, dzīvot kopā, risināt situācijas gan ar savas kultūras, gan citu nāciju pārstāvjiem). </a:t>
            </a:r>
          </a:p>
          <a:p>
            <a:pPr marL="342900" lvl="0" indent="-342900" algn="just">
              <a:lnSpc>
                <a:spcPct val="107000"/>
              </a:lnSpc>
              <a:spcAft>
                <a:spcPts val="0"/>
              </a:spcAft>
              <a:buFont typeface="Wingdings" panose="05000000000000000000" pitchFamily="2" charset="2"/>
              <a:buChar char=""/>
            </a:pPr>
            <a:r>
              <a:rPr lang="lv-LV" dirty="0">
                <a:latin typeface="Comic Sans MS" panose="030F0702030302020204" pitchFamily="66" charset="0"/>
                <a:ea typeface="Calibri" panose="020F0502020204030204" pitchFamily="34" charset="0"/>
                <a:cs typeface="Times New Roman" panose="02020603050405020304" pitchFamily="18" charset="0"/>
              </a:rPr>
              <a:t>Lomu spēles ( skolotājs – skolēns – vērotājs)</a:t>
            </a:r>
          </a:p>
          <a:p>
            <a:endParaRPr lang="lv-LV" dirty="0"/>
          </a:p>
        </p:txBody>
      </p:sp>
    </p:spTree>
    <p:extLst>
      <p:ext uri="{BB962C8B-B14F-4D97-AF65-F5344CB8AC3E}">
        <p14:creationId xmlns:p14="http://schemas.microsoft.com/office/powerpoint/2010/main" val="149997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916" y="188640"/>
            <a:ext cx="10153128" cy="576064"/>
          </a:xfrm>
        </p:spPr>
        <p:txBody>
          <a:bodyPr>
            <a:normAutofit/>
          </a:bodyPr>
          <a:lstStyle/>
          <a:p>
            <a:pPr algn="ctr"/>
            <a:r>
              <a:rPr lang="lv-LV" cap="none" dirty="0" smtClean="0">
                <a:solidFill>
                  <a:srgbClr val="002060"/>
                </a:solidFill>
                <a:latin typeface="Comic Sans MS" panose="030F0702030302020204" pitchFamily="66" charset="0"/>
              </a:rPr>
              <a:t>Jaunas zināšanas /Sanita/</a:t>
            </a:r>
            <a:endParaRPr lang="lv-LV" cap="none" dirty="0">
              <a:solidFill>
                <a:srgbClr val="002060"/>
              </a:solidFill>
              <a:latin typeface="Comic Sans MS" panose="030F0702030302020204" pitchFamily="66" charset="0"/>
            </a:endParaRPr>
          </a:p>
        </p:txBody>
      </p:sp>
      <p:sp>
        <p:nvSpPr>
          <p:cNvPr id="3" name="Text Placeholder 2"/>
          <p:cNvSpPr>
            <a:spLocks noGrp="1"/>
          </p:cNvSpPr>
          <p:nvPr>
            <p:ph type="body" sz="half" idx="2"/>
          </p:nvPr>
        </p:nvSpPr>
        <p:spPr>
          <a:xfrm>
            <a:off x="1413892" y="1052736"/>
            <a:ext cx="10441160" cy="5400600"/>
          </a:xfrm>
        </p:spPr>
        <p:txBody>
          <a:bodyPr>
            <a:normAutofit fontScale="70000" lnSpcReduction="20000"/>
          </a:bodyPr>
          <a:lstStyle/>
          <a:p>
            <a:pPr marL="180975" indent="-180975">
              <a:buFont typeface="Arial" panose="020B0604020202020204" pitchFamily="34" charset="0"/>
              <a:buChar char="•"/>
            </a:pPr>
            <a:r>
              <a:rPr lang="lv-LV" sz="2600" b="1" dirty="0" smtClean="0">
                <a:latin typeface="Comic Sans MS" panose="030F0702030302020204" pitchFamily="66" charset="0"/>
              </a:rPr>
              <a:t>Klimata stāvoklis Latvijā, adaptācijas un mitigācijas progress </a:t>
            </a:r>
            <a:r>
              <a:rPr lang="lv-LV" sz="2600" dirty="0" smtClean="0">
                <a:latin typeface="Comic Sans MS" panose="030F0702030302020204" pitchFamily="66" charset="0"/>
              </a:rPr>
              <a:t>– Imants Kukuļs LU ĢZZF</a:t>
            </a:r>
          </a:p>
          <a:p>
            <a:r>
              <a:rPr lang="lv-LV" sz="2600" b="1" dirty="0">
                <a:latin typeface="Comic Sans MS" panose="030F0702030302020204" pitchFamily="66" charset="0"/>
              </a:rPr>
              <a:t>Antropocēns</a:t>
            </a:r>
            <a:r>
              <a:rPr lang="lv-LV" sz="2600" dirty="0">
                <a:latin typeface="Comic Sans MS" panose="030F0702030302020204" pitchFamily="66" charset="0"/>
              </a:rPr>
              <a:t> ir termins, kuru daži zinātnieki izmanto, lai raksturotu pašreizējo periodu </a:t>
            </a:r>
            <a:r>
              <a:rPr lang="lv-LV" sz="2600" dirty="0" smtClean="0">
                <a:solidFill>
                  <a:srgbClr val="002060"/>
                </a:solidFill>
                <a:latin typeface="Comic Sans MS" panose="030F0702030302020204" pitchFamily="66" charset="0"/>
              </a:rPr>
              <a:t>Zemes  </a:t>
            </a:r>
            <a:r>
              <a:rPr lang="lv-LV" sz="2600" dirty="0" smtClean="0">
                <a:latin typeface="Comic Sans MS" panose="030F0702030302020204" pitchFamily="66" charset="0"/>
              </a:rPr>
              <a:t>vēsturē</a:t>
            </a:r>
            <a:r>
              <a:rPr lang="lv-LV" sz="2600" dirty="0">
                <a:latin typeface="Comic Sans MS" panose="030F0702030302020204" pitchFamily="66" charset="0"/>
              </a:rPr>
              <a:t>, kad cilvēka darbība ir būtiski ietekmējusi Zemes ekosistēmu</a:t>
            </a:r>
            <a:endParaRPr lang="lv-LV" sz="2600" dirty="0" smtClean="0">
              <a:latin typeface="Comic Sans MS" panose="030F0702030302020204" pitchFamily="66" charset="0"/>
            </a:endParaRPr>
          </a:p>
          <a:p>
            <a:pPr marL="180975" indent="-180975"/>
            <a:r>
              <a:rPr lang="lv-LV" sz="2600" dirty="0" smtClean="0">
                <a:latin typeface="Comic Sans MS" panose="030F0702030302020204" pitchFamily="66" charset="0"/>
              </a:rPr>
              <a:t>Cilvēka attīstības radītais «jaunais laikmets»:</a:t>
            </a:r>
          </a:p>
          <a:p>
            <a:pPr marL="180975" indent="-180975">
              <a:buFont typeface="+mj-lt"/>
              <a:buAutoNum type="arabicPeriod"/>
            </a:pPr>
            <a:r>
              <a:rPr lang="lv-LV" sz="2600" dirty="0" smtClean="0">
                <a:latin typeface="Comic Sans MS" panose="030F0702030302020204" pitchFamily="66" charset="0"/>
              </a:rPr>
              <a:t>Plastmasa</a:t>
            </a:r>
          </a:p>
          <a:p>
            <a:pPr marL="180975" indent="-180975">
              <a:buFont typeface="+mj-lt"/>
              <a:buAutoNum type="arabicPeriod"/>
            </a:pPr>
            <a:r>
              <a:rPr lang="lv-LV" sz="2600" dirty="0" smtClean="0">
                <a:latin typeface="Comic Sans MS" panose="030F0702030302020204" pitchFamily="66" charset="0"/>
              </a:rPr>
              <a:t>Degvielas pelni</a:t>
            </a:r>
          </a:p>
          <a:p>
            <a:pPr marL="180975" indent="-180975">
              <a:buFont typeface="+mj-lt"/>
              <a:buAutoNum type="arabicPeriod"/>
            </a:pPr>
            <a:r>
              <a:rPr lang="lv-LV" sz="2600" dirty="0" smtClean="0">
                <a:latin typeface="Comic Sans MS" panose="030F0702030302020204" pitchFamily="66" charset="0"/>
              </a:rPr>
              <a:t>CO2</a:t>
            </a:r>
          </a:p>
          <a:p>
            <a:pPr marL="180975" indent="-180975">
              <a:buFont typeface="+mj-lt"/>
              <a:buAutoNum type="arabicPeriod"/>
            </a:pPr>
            <a:r>
              <a:rPr lang="lv-LV" sz="2600" dirty="0" smtClean="0">
                <a:latin typeface="Comic Sans MS" panose="030F0702030302020204" pitchFamily="66" charset="0"/>
              </a:rPr>
              <a:t>Metāna konvcentrācija</a:t>
            </a:r>
          </a:p>
          <a:p>
            <a:pPr marL="180975" indent="-180975">
              <a:buFont typeface="+mj-lt"/>
              <a:buAutoNum type="arabicPeriod"/>
            </a:pPr>
            <a:r>
              <a:rPr lang="lv-LV" sz="2600" dirty="0" smtClean="0">
                <a:latin typeface="Comic Sans MS" panose="030F0702030302020204" pitchFamily="66" charset="0"/>
              </a:rPr>
              <a:t>Radioaktīvo materiālu piķis</a:t>
            </a:r>
          </a:p>
          <a:p>
            <a:pPr marL="180975" indent="-180975">
              <a:buFont typeface="+mj-lt"/>
              <a:buAutoNum type="arabicPeriod"/>
            </a:pPr>
            <a:r>
              <a:rPr lang="lv-LV" sz="2600" dirty="0" smtClean="0">
                <a:latin typeface="Comic Sans MS" panose="030F0702030302020204" pitchFamily="66" charset="0"/>
              </a:rPr>
              <a:t>Vidē nonākošais plutonijs</a:t>
            </a:r>
          </a:p>
          <a:p>
            <a:pPr marL="180975" indent="-180975">
              <a:buFont typeface="+mj-lt"/>
              <a:buAutoNum type="arabicPeriod"/>
            </a:pPr>
            <a:r>
              <a:rPr lang="lv-LV" sz="2600" dirty="0" smtClean="0">
                <a:latin typeface="Comic Sans MS" panose="030F0702030302020204" pitchFamily="66" charset="0"/>
              </a:rPr>
              <a:t>Noturīgi organiskie savienojumi</a:t>
            </a:r>
          </a:p>
          <a:p>
            <a:pPr marL="457200" indent="-457200">
              <a:buFont typeface="+mj-lt"/>
              <a:buAutoNum type="arabicPeriod"/>
            </a:pPr>
            <a:endParaRPr lang="lv-LV" dirty="0" smtClean="0">
              <a:latin typeface="Comic Sans MS" panose="030F0702030302020204" pitchFamily="66" charset="0"/>
            </a:endParaRPr>
          </a:p>
          <a:p>
            <a:pPr marL="180975" indent="-180975" algn="ctr">
              <a:buFont typeface="Arial" panose="020B0604020202020204" pitchFamily="34" charset="0"/>
              <a:buChar char="•"/>
            </a:pPr>
            <a:r>
              <a:rPr lang="lv-LV" sz="3100" b="1" dirty="0" smtClean="0">
                <a:latin typeface="Comic Sans MS" panose="030F0702030302020204" pitchFamily="66" charset="0"/>
              </a:rPr>
              <a:t>Klimata krīze – kur esam, kur ejam, kāpēc krīze un ko varam darīt </a:t>
            </a:r>
            <a:r>
              <a:rPr lang="lv-LV" sz="3100" dirty="0" smtClean="0">
                <a:latin typeface="Comic Sans MS" panose="030F0702030302020204" pitchFamily="66" charset="0"/>
              </a:rPr>
              <a:t>– Artūrs Jansons DAP, biedrība Homo ecos</a:t>
            </a:r>
          </a:p>
          <a:p>
            <a:r>
              <a:rPr lang="lv-LV" sz="2900" dirty="0" smtClean="0">
                <a:latin typeface="Comic Sans MS" panose="030F0702030302020204" pitchFamily="66" charset="0"/>
              </a:rPr>
              <a:t>Atziņa </a:t>
            </a:r>
            <a:r>
              <a:rPr lang="lv-LV" sz="2900" dirty="0">
                <a:latin typeface="Comic Sans MS" panose="030F0702030302020204" pitchFamily="66" charset="0"/>
              </a:rPr>
              <a:t> </a:t>
            </a:r>
            <a:r>
              <a:rPr lang="lv-LV" sz="2900" dirty="0" smtClean="0">
                <a:latin typeface="Comic Sans MS" panose="030F0702030302020204" pitchFamily="66" charset="0"/>
              </a:rPr>
              <a:t>-  4 lielākie draudi pasaulei – Pārapdzīvotība, Klimata pārmaiņas, Atomkarš, Biotehnoloģijas un mākslīgais intelekts.</a:t>
            </a:r>
          </a:p>
        </p:txBody>
      </p:sp>
      <p:pic>
        <p:nvPicPr>
          <p:cNvPr id="5" name="Content Placeholder 4"/>
          <p:cNvPicPr>
            <a:picLocks noGrp="1" noChangeAspect="1"/>
          </p:cNvPicPr>
          <p:nvPr>
            <p:ph idx="1"/>
          </p:nvPr>
        </p:nvPicPr>
        <p:blipFill>
          <a:blip r:embed="rId2"/>
          <a:stretch>
            <a:fillRect/>
          </a:stretch>
        </p:blipFill>
        <p:spPr>
          <a:xfrm>
            <a:off x="6454452" y="2060848"/>
            <a:ext cx="4277754" cy="2851836"/>
          </a:xfrm>
          <a:prstGeom prst="rect">
            <a:avLst/>
          </a:prstGeom>
        </p:spPr>
      </p:pic>
    </p:spTree>
    <p:extLst>
      <p:ext uri="{BB962C8B-B14F-4D97-AF65-F5344CB8AC3E}">
        <p14:creationId xmlns:p14="http://schemas.microsoft.com/office/powerpoint/2010/main" val="386446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188641"/>
            <a:ext cx="10472463" cy="648071"/>
          </a:xfrm>
        </p:spPr>
        <p:txBody>
          <a:bodyPr>
            <a:normAutofit/>
          </a:bodyPr>
          <a:lstStyle/>
          <a:p>
            <a:pPr algn="ctr"/>
            <a:r>
              <a:rPr lang="lv-LV" sz="3200" dirty="0">
                <a:solidFill>
                  <a:srgbClr val="002060"/>
                </a:solidFill>
                <a:latin typeface="Comic Sans MS" panose="030F0702030302020204" pitchFamily="66" charset="0"/>
              </a:rPr>
              <a:t>Jaunas zināšanas </a:t>
            </a:r>
            <a:r>
              <a:rPr lang="lv-LV" sz="3200" dirty="0" smtClean="0">
                <a:solidFill>
                  <a:srgbClr val="002060"/>
                </a:solidFill>
                <a:latin typeface="Comic Sans MS" panose="030F0702030302020204" pitchFamily="66" charset="0"/>
              </a:rPr>
              <a:t>.../</a:t>
            </a:r>
            <a:r>
              <a:rPr lang="lv-LV" sz="3200" dirty="0">
                <a:solidFill>
                  <a:srgbClr val="002060"/>
                </a:solidFill>
                <a:latin typeface="Comic Sans MS" panose="030F0702030302020204" pitchFamily="66" charset="0"/>
              </a:rPr>
              <a:t>Sanita/</a:t>
            </a:r>
            <a:endParaRPr lang="lv-LV" sz="3200" dirty="0"/>
          </a:p>
        </p:txBody>
      </p:sp>
      <p:sp>
        <p:nvSpPr>
          <p:cNvPr id="3" name="Text Placeholder 2"/>
          <p:cNvSpPr>
            <a:spLocks noGrp="1"/>
          </p:cNvSpPr>
          <p:nvPr>
            <p:ph type="body" idx="1"/>
          </p:nvPr>
        </p:nvSpPr>
        <p:spPr>
          <a:xfrm>
            <a:off x="1598613" y="1124744"/>
            <a:ext cx="9968407" cy="5040560"/>
          </a:xfrm>
        </p:spPr>
        <p:txBody>
          <a:bodyPr/>
          <a:lstStyle/>
          <a:p>
            <a:pPr marL="180975" lvl="0" indent="-180975">
              <a:spcBef>
                <a:spcPts val="1400"/>
              </a:spcBef>
              <a:buFont typeface="Arial" panose="020B0604020202020204" pitchFamily="34" charset="0"/>
              <a:buChar char="•"/>
            </a:pPr>
            <a:r>
              <a:rPr lang="lv-LV" sz="2200" dirty="0">
                <a:solidFill>
                  <a:prstClr val="black"/>
                </a:solidFill>
                <a:latin typeface="Comic Sans MS" panose="030F0702030302020204" pitchFamily="66" charset="0"/>
              </a:rPr>
              <a:t>Ekoskolu programma pirmsskolā – metodes, prakses – Salaspils PII «Atvasīte» skolotājas</a:t>
            </a:r>
          </a:p>
          <a:p>
            <a:pPr marL="180975" lvl="0" indent="-180975">
              <a:spcBef>
                <a:spcPts val="1400"/>
              </a:spcBef>
              <a:buFont typeface="Arial" panose="020B0604020202020204" pitchFamily="34" charset="0"/>
              <a:buChar char="•"/>
            </a:pPr>
            <a:r>
              <a:rPr lang="lv-LV" sz="2200" dirty="0">
                <a:solidFill>
                  <a:prstClr val="black"/>
                </a:solidFill>
                <a:latin typeface="Comic Sans MS" panose="030F0702030302020204" pitchFamily="66" charset="0"/>
              </a:rPr>
              <a:t>Vides komunikācija, kā radīt aizraujošu saturu – Sandra Kropa, žurnāliste, raidījuma Zināmais nezināmajā vadītāja, LR1</a:t>
            </a:r>
          </a:p>
          <a:p>
            <a:pPr marL="180975" lvl="0" indent="-180975">
              <a:spcBef>
                <a:spcPts val="1400"/>
              </a:spcBef>
              <a:buFont typeface="Arial" panose="020B0604020202020204" pitchFamily="34" charset="0"/>
              <a:buChar char="•"/>
            </a:pPr>
            <a:r>
              <a:rPr lang="lv-LV" sz="2200" dirty="0">
                <a:solidFill>
                  <a:prstClr val="black"/>
                </a:solidFill>
                <a:latin typeface="Comic Sans MS" panose="030F0702030302020204" pitchFamily="66" charset="0"/>
              </a:rPr>
              <a:t>Viltus ziņas jeb «zaļās pīlītes» , Liene Brizga- Kalniņa - LDF</a:t>
            </a:r>
          </a:p>
          <a:p>
            <a:endParaRPr lang="lv-LV" dirty="0"/>
          </a:p>
        </p:txBody>
      </p:sp>
    </p:spTree>
    <p:extLst>
      <p:ext uri="{BB962C8B-B14F-4D97-AF65-F5344CB8AC3E}">
        <p14:creationId xmlns:p14="http://schemas.microsoft.com/office/powerpoint/2010/main" val="268583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98612" y="116632"/>
            <a:ext cx="9032304" cy="648072"/>
          </a:xfrm>
        </p:spPr>
        <p:txBody>
          <a:bodyPr>
            <a:normAutofit/>
          </a:bodyPr>
          <a:lstStyle/>
          <a:p>
            <a:r>
              <a:rPr lang="lv-LV" dirty="0" smtClean="0">
                <a:solidFill>
                  <a:srgbClr val="002060"/>
                </a:solidFill>
                <a:latin typeface="Comic Sans MS" panose="030F0702030302020204" pitchFamily="66" charset="0"/>
              </a:rPr>
              <a:t>Trīs dienas Ekoskolu Ziemas forumā....</a:t>
            </a:r>
            <a:endParaRPr lang="en-US" dirty="0">
              <a:solidFill>
                <a:srgbClr val="002060"/>
              </a:solidFill>
              <a:latin typeface="Comic Sans MS" panose="030F0702030302020204" pitchFamily="66" charset="0"/>
            </a:endParaRPr>
          </a:p>
        </p:txBody>
      </p:sp>
      <p:sp>
        <p:nvSpPr>
          <p:cNvPr id="2" name="Text Placeholder 1"/>
          <p:cNvSpPr>
            <a:spLocks noGrp="1"/>
          </p:cNvSpPr>
          <p:nvPr>
            <p:ph type="body" sz="half" idx="2"/>
          </p:nvPr>
        </p:nvSpPr>
        <p:spPr>
          <a:xfrm>
            <a:off x="1341884" y="1124744"/>
            <a:ext cx="4608512" cy="5328592"/>
          </a:xfrm>
        </p:spPr>
        <p:txBody>
          <a:bodyPr>
            <a:normAutofit fontScale="92500" lnSpcReduction="10000"/>
          </a:bodyPr>
          <a:lstStyle/>
          <a:p>
            <a:pPr>
              <a:buFont typeface="Arial" panose="020B0604020202020204" pitchFamily="34" charset="0"/>
              <a:buChar char="•"/>
            </a:pPr>
            <a:r>
              <a:rPr lang="lv-LV" dirty="0" smtClean="0">
                <a:latin typeface="Comic Sans MS" panose="030F0702030302020204" pitchFamily="66" charset="0"/>
              </a:rPr>
              <a:t>Tās bija ļoti darbīgas dienas no rīta plkst 7.00 līdz vakaram  24.00</a:t>
            </a:r>
          </a:p>
          <a:p>
            <a:pPr>
              <a:buFont typeface="Arial" panose="020B0604020202020204" pitchFamily="34" charset="0"/>
              <a:buChar char="•"/>
            </a:pPr>
            <a:r>
              <a:rPr lang="lv-LV" dirty="0" smtClean="0">
                <a:latin typeface="Comic Sans MS" panose="030F0702030302020204" pitchFamily="66" charset="0"/>
              </a:rPr>
              <a:t>Jaunas </a:t>
            </a:r>
            <a:r>
              <a:rPr lang="lv-LV" dirty="0">
                <a:latin typeface="Comic Sans MS" panose="030F0702030302020204" pitchFamily="66" charset="0"/>
              </a:rPr>
              <a:t>iepazīšanās un jauni draugi</a:t>
            </a:r>
          </a:p>
          <a:p>
            <a:pPr>
              <a:buFont typeface="Arial" panose="020B0604020202020204" pitchFamily="34" charset="0"/>
              <a:buChar char="•"/>
            </a:pPr>
            <a:r>
              <a:rPr lang="lv-LV" dirty="0">
                <a:latin typeface="Comic Sans MS" panose="030F0702030302020204" pitchFamily="66" charset="0"/>
              </a:rPr>
              <a:t>Jaunas </a:t>
            </a:r>
            <a:r>
              <a:rPr lang="lv-LV" dirty="0" smtClean="0">
                <a:latin typeface="Comic Sans MS" panose="030F0702030302020204" pitchFamily="66" charset="0"/>
              </a:rPr>
              <a:t>zināšanas, tikšanās ar ļoti interesantiem cilvēkiem</a:t>
            </a:r>
            <a:endParaRPr lang="lv-LV" dirty="0">
              <a:latin typeface="Comic Sans MS" panose="030F0702030302020204" pitchFamily="66" charset="0"/>
            </a:endParaRPr>
          </a:p>
          <a:p>
            <a:pPr>
              <a:buFont typeface="Arial" panose="020B0604020202020204" pitchFamily="34" charset="0"/>
              <a:buChar char="•"/>
            </a:pPr>
            <a:r>
              <a:rPr lang="lv-LV" dirty="0" smtClean="0">
                <a:latin typeface="Comic Sans MS" panose="030F0702030302020204" pitchFamily="66" charset="0"/>
              </a:rPr>
              <a:t>Interesantas </a:t>
            </a:r>
            <a:r>
              <a:rPr lang="lv-LV" dirty="0">
                <a:latin typeface="Comic Sans MS" panose="030F0702030302020204" pitchFamily="66" charset="0"/>
              </a:rPr>
              <a:t>eksursijas</a:t>
            </a:r>
            <a:r>
              <a:rPr lang="lv-LV" dirty="0" smtClean="0">
                <a:latin typeface="Comic Sans MS" panose="030F0702030302020204" pitchFamily="66" charset="0"/>
              </a:rPr>
              <a:t>.</a:t>
            </a:r>
          </a:p>
          <a:p>
            <a:pPr>
              <a:buFont typeface="Arial" panose="020B0604020202020204" pitchFamily="34" charset="0"/>
              <a:buChar char="•"/>
            </a:pPr>
            <a:r>
              <a:rPr lang="lv-LV" dirty="0">
                <a:latin typeface="Comic Sans MS" panose="030F0702030302020204" pitchFamily="66" charset="0"/>
              </a:rPr>
              <a:t>Neparastas </a:t>
            </a:r>
            <a:r>
              <a:rPr lang="lv-LV" dirty="0" smtClean="0">
                <a:latin typeface="Comic Sans MS" panose="030F0702030302020204" pitchFamily="66" charset="0"/>
              </a:rPr>
              <a:t>aktivitātes</a:t>
            </a:r>
            <a:endParaRPr lang="lv-LV" dirty="0">
              <a:latin typeface="Comic Sans MS" panose="030F0702030302020204" pitchFamily="66" charset="0"/>
            </a:endParaRPr>
          </a:p>
          <a:p>
            <a:pPr>
              <a:buFont typeface="Arial" panose="020B0604020202020204" pitchFamily="34" charset="0"/>
              <a:buChar char="•"/>
            </a:pPr>
            <a:r>
              <a:rPr lang="lv-LV" dirty="0">
                <a:latin typeface="Comic Sans MS" panose="030F0702030302020204" pitchFamily="66" charset="0"/>
              </a:rPr>
              <a:t>Interesanti atgadījumi</a:t>
            </a:r>
            <a:r>
              <a:rPr lang="lv-LV" dirty="0" smtClean="0">
                <a:latin typeface="Comic Sans MS" panose="030F0702030302020204" pitchFamily="66" charset="0"/>
              </a:rPr>
              <a:t>.</a:t>
            </a:r>
          </a:p>
          <a:p>
            <a:pPr>
              <a:buFont typeface="Arial" panose="020B0604020202020204" pitchFamily="34" charset="0"/>
              <a:buChar char="•"/>
            </a:pPr>
            <a:r>
              <a:rPr lang="lv-LV" dirty="0" smtClean="0">
                <a:latin typeface="Comic Sans MS" panose="030F0702030302020204" pitchFamily="66" charset="0"/>
              </a:rPr>
              <a:t>Ļoti interesanta izklaides programma kopā ar Salaspils jauniešu jaunajiem māksliniekeim.</a:t>
            </a:r>
          </a:p>
          <a:p>
            <a:pPr>
              <a:buFont typeface="Arial" panose="020B0604020202020204" pitchFamily="34" charset="0"/>
              <a:buChar char="•"/>
            </a:pPr>
            <a:r>
              <a:rPr lang="lv-LV" dirty="0" smtClean="0">
                <a:latin typeface="Comic Sans MS" panose="030F0702030302020204" pitchFamily="66" charset="0"/>
              </a:rPr>
              <a:t>Rīta pelde (plkst 7.00 no rīta) baseinā, džakuzi un relaksēšanās pirtiņā.</a:t>
            </a:r>
            <a:endParaRPr lang="lv-LV" dirty="0">
              <a:latin typeface="Comic Sans MS" panose="030F0702030302020204" pitchFamily="66" charset="0"/>
            </a:endParaRPr>
          </a:p>
          <a:p>
            <a:pPr>
              <a:buFont typeface="Arial" panose="020B0604020202020204" pitchFamily="34" charset="0"/>
              <a:buChar char="•"/>
            </a:pPr>
            <a:r>
              <a:rPr lang="lv-LV" dirty="0">
                <a:latin typeface="Comic Sans MS" panose="030F0702030302020204" pitchFamily="66" charset="0"/>
              </a:rPr>
              <a:t>Noslēgumā  - gājiens uz Daugavu, īstenojot zibakciju "Atver acis</a:t>
            </a:r>
            <a:endParaRPr lang="lv-LV"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42319" y="1556792"/>
            <a:ext cx="5960074" cy="3960440"/>
          </a:xfrm>
        </p:spPr>
      </p:pic>
    </p:spTree>
    <p:extLst>
      <p:ext uri="{BB962C8B-B14F-4D97-AF65-F5344CB8AC3E}">
        <p14:creationId xmlns:p14="http://schemas.microsoft.com/office/powerpoint/2010/main" val="3561498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116633"/>
            <a:ext cx="10472463" cy="1800199"/>
          </a:xfrm>
        </p:spPr>
        <p:txBody>
          <a:bodyPr>
            <a:normAutofit/>
          </a:bodyPr>
          <a:lstStyle/>
          <a:p>
            <a:pPr algn="ctr"/>
            <a:r>
              <a:rPr lang="lv-LV" sz="3600" dirty="0" smtClean="0">
                <a:latin typeface="Comic Sans MS" panose="030F0702030302020204" pitchFamily="66" charset="0"/>
              </a:rPr>
              <a:t>Viltus ziņas jeb «zaļās pīlītes»</a:t>
            </a:r>
            <a:br>
              <a:rPr lang="lv-LV" sz="3600" dirty="0" smtClean="0">
                <a:latin typeface="Comic Sans MS" panose="030F0702030302020204" pitchFamily="66" charset="0"/>
              </a:rPr>
            </a:br>
            <a:r>
              <a:rPr lang="lv-LV" sz="3600" dirty="0" smtClean="0">
                <a:latin typeface="Comic Sans MS" panose="030F0702030302020204" pitchFamily="66" charset="0"/>
              </a:rPr>
              <a:t/>
            </a:r>
            <a:br>
              <a:rPr lang="lv-LV" sz="3600" dirty="0" smtClean="0">
                <a:latin typeface="Comic Sans MS" panose="030F0702030302020204" pitchFamily="66" charset="0"/>
              </a:rPr>
            </a:br>
            <a:r>
              <a:rPr lang="lv-LV" sz="3600" dirty="0" smtClean="0">
                <a:latin typeface="Comic Sans MS" panose="030F0702030302020204" pitchFamily="66" charset="0"/>
              </a:rPr>
              <a:t>/</a:t>
            </a:r>
            <a:r>
              <a:rPr lang="lv-LV" sz="2800" dirty="0" smtClean="0">
                <a:latin typeface="Comic Sans MS" panose="030F0702030302020204" pitchFamily="66" charset="0"/>
              </a:rPr>
              <a:t>Liene Brizga-Kalniņa Latvijas Dabas Fonds/</a:t>
            </a:r>
            <a:endParaRPr lang="lv-LV" sz="2800" dirty="0">
              <a:latin typeface="Comic Sans MS" panose="030F0702030302020204" pitchFamily="66" charset="0"/>
            </a:endParaRPr>
          </a:p>
        </p:txBody>
      </p:sp>
      <p:sp>
        <p:nvSpPr>
          <p:cNvPr id="3" name="Text Placeholder 2"/>
          <p:cNvSpPr>
            <a:spLocks noGrp="1"/>
          </p:cNvSpPr>
          <p:nvPr>
            <p:ph type="body" idx="1"/>
          </p:nvPr>
        </p:nvSpPr>
        <p:spPr>
          <a:xfrm>
            <a:off x="1598613" y="2492896"/>
            <a:ext cx="9824391" cy="3600400"/>
          </a:xfrm>
        </p:spPr>
        <p:txBody>
          <a:bodyPr>
            <a:normAutofit/>
          </a:bodyPr>
          <a:lstStyle/>
          <a:p>
            <a:r>
              <a:rPr lang="lv-LV" sz="2600" dirty="0" smtClean="0">
                <a:latin typeface="Comic Sans MS" panose="030F0702030302020204" pitchFamily="66" charset="0"/>
              </a:rPr>
              <a:t>Kā izpaužas </a:t>
            </a:r>
            <a:r>
              <a:rPr lang="lv-LV" sz="2600" b="1" dirty="0" smtClean="0">
                <a:solidFill>
                  <a:srgbClr val="002060"/>
                </a:solidFill>
                <a:latin typeface="Comic Sans MS" panose="030F0702030302020204" pitchFamily="66" charset="0"/>
              </a:rPr>
              <a:t>viltus ziņas</a:t>
            </a:r>
            <a:r>
              <a:rPr lang="lv-LV" sz="2600" dirty="0" smtClean="0">
                <a:latin typeface="Comic Sans MS" panose="030F0702030302020204" pitchFamily="66" charset="0"/>
              </a:rPr>
              <a:t>:</a:t>
            </a:r>
          </a:p>
          <a:p>
            <a:endParaRPr lang="lv-LV" sz="2600" dirty="0" smtClean="0">
              <a:latin typeface="Comic Sans MS" panose="030F0702030302020204" pitchFamily="66" charset="0"/>
            </a:endParaRPr>
          </a:p>
          <a:p>
            <a:pPr marL="457200" indent="-457200">
              <a:buFont typeface="Arial" panose="020B0604020202020204" pitchFamily="34" charset="0"/>
              <a:buChar char="•"/>
            </a:pPr>
            <a:r>
              <a:rPr lang="lv-LV" sz="2600" dirty="0" smtClean="0">
                <a:latin typeface="Comic Sans MS" panose="030F0702030302020204" pitchFamily="66" charset="0"/>
              </a:rPr>
              <a:t>«Klikšķa» bizness</a:t>
            </a:r>
          </a:p>
          <a:p>
            <a:pPr marL="457200" indent="-457200">
              <a:buFont typeface="Arial" panose="020B0604020202020204" pitchFamily="34" charset="0"/>
              <a:buChar char="•"/>
            </a:pPr>
            <a:r>
              <a:rPr lang="lv-LV" sz="2600" dirty="0" smtClean="0">
                <a:latin typeface="Comic Sans MS" panose="030F0702030302020204" pitchFamily="66" charset="0"/>
              </a:rPr>
              <a:t>Apzināta maldināšana (biznesa mērķi, politiskie mērķi)</a:t>
            </a:r>
          </a:p>
          <a:p>
            <a:pPr marL="457200" indent="-457200">
              <a:buFont typeface="Arial" panose="020B0604020202020204" pitchFamily="34" charset="0"/>
              <a:buChar char="•"/>
            </a:pPr>
            <a:r>
              <a:rPr lang="lv-LV" sz="2600" dirty="0" smtClean="0">
                <a:latin typeface="Comic Sans MS" panose="030F0702030302020204" pitchFamily="66" charset="0"/>
              </a:rPr>
              <a:t>Virsrakstu cīņas (digitālo mēdiju cīņa ar konkurence par lasītāju)</a:t>
            </a:r>
          </a:p>
          <a:p>
            <a:pPr marL="457200" indent="-457200">
              <a:buFont typeface="Arial" panose="020B0604020202020204" pitchFamily="34" charset="0"/>
              <a:buChar char="•"/>
            </a:pPr>
            <a:r>
              <a:rPr lang="lv-LV" sz="2600" dirty="0" smtClean="0">
                <a:latin typeface="Comic Sans MS" panose="030F0702030302020204" pitchFamily="66" charset="0"/>
              </a:rPr>
              <a:t>Joki, satīra</a:t>
            </a:r>
          </a:p>
          <a:p>
            <a:endParaRPr lang="lv-LV" sz="2400" dirty="0">
              <a:latin typeface="Comic Sans MS" panose="030F0702030302020204" pitchFamily="66" charset="0"/>
            </a:endParaRPr>
          </a:p>
        </p:txBody>
      </p:sp>
    </p:spTree>
    <p:extLst>
      <p:ext uri="{BB962C8B-B14F-4D97-AF65-F5344CB8AC3E}">
        <p14:creationId xmlns:p14="http://schemas.microsoft.com/office/powerpoint/2010/main" val="364280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260649"/>
            <a:ext cx="10328447" cy="1008111"/>
          </a:xfrm>
        </p:spPr>
        <p:txBody>
          <a:bodyPr>
            <a:normAutofit/>
          </a:bodyPr>
          <a:lstStyle/>
          <a:p>
            <a:r>
              <a:rPr lang="lv-LV" sz="3600" dirty="0" smtClean="0">
                <a:latin typeface="Comic Sans MS" panose="030F0702030302020204" pitchFamily="66" charset="0"/>
              </a:rPr>
              <a:t>Kas raksturo VILTUS ZIŅU?</a:t>
            </a:r>
            <a:endParaRPr lang="lv-LV" sz="3600" dirty="0">
              <a:latin typeface="Comic Sans MS" panose="030F0702030302020204" pitchFamily="66" charset="0"/>
            </a:endParaRPr>
          </a:p>
        </p:txBody>
      </p:sp>
      <p:sp>
        <p:nvSpPr>
          <p:cNvPr id="3" name="Text Placeholder 2"/>
          <p:cNvSpPr>
            <a:spLocks noGrp="1"/>
          </p:cNvSpPr>
          <p:nvPr>
            <p:ph type="body" idx="1"/>
          </p:nvPr>
        </p:nvSpPr>
        <p:spPr>
          <a:xfrm>
            <a:off x="1598613" y="1700808"/>
            <a:ext cx="10112423" cy="4032448"/>
          </a:xfrm>
        </p:spPr>
        <p:txBody>
          <a:bodyPr/>
          <a:lstStyle/>
          <a:p>
            <a:pPr marL="457200" indent="-457200">
              <a:buFont typeface="Arial" panose="020B0604020202020204" pitchFamily="34" charset="0"/>
              <a:buChar char="•"/>
            </a:pPr>
            <a:r>
              <a:rPr lang="lv-LV" sz="2600" dirty="0" smtClean="0">
                <a:latin typeface="Comic Sans MS" panose="030F0702030302020204" pitchFamily="66" charset="0"/>
              </a:rPr>
              <a:t>Patiesi fakti un stāsti samiksēti ar manipulatīvām ziņām,</a:t>
            </a:r>
          </a:p>
          <a:p>
            <a:pPr marL="457200" indent="-457200">
              <a:buFont typeface="Arial" panose="020B0604020202020204" pitchFamily="34" charset="0"/>
              <a:buChar char="•"/>
            </a:pPr>
            <a:r>
              <a:rPr lang="lv-LV" sz="2600" dirty="0" smtClean="0">
                <a:latin typeface="Comic Sans MS" panose="030F0702030302020204" pitchFamily="66" charset="0"/>
              </a:rPr>
              <a:t>Tie piesauktas autoritātes – zinātnieki, akadēmijas, universitātes,</a:t>
            </a:r>
          </a:p>
          <a:p>
            <a:pPr marL="457200" indent="-457200">
              <a:buFont typeface="Arial" panose="020B0604020202020204" pitchFamily="34" charset="0"/>
              <a:buChar char="•"/>
            </a:pPr>
            <a:r>
              <a:rPr lang="lv-LV" sz="2600" dirty="0" smtClean="0">
                <a:latin typeface="Comic Sans MS" panose="030F0702030302020204" pitchFamily="66" charset="0"/>
              </a:rPr>
              <a:t>Personiski satraucošas</a:t>
            </a:r>
          </a:p>
          <a:p>
            <a:pPr marL="457200" indent="-457200">
              <a:buFont typeface="Arial" panose="020B0604020202020204" pitchFamily="34" charset="0"/>
              <a:buChar char="•"/>
            </a:pPr>
            <a:r>
              <a:rPr lang="lv-LV" sz="2600" dirty="0" smtClean="0">
                <a:latin typeface="Comic Sans MS" panose="030F0702030302020204" pitchFamily="66" charset="0"/>
              </a:rPr>
              <a:t>Tiek izmantota specifiska valoda, sarežģīti termini, kurus var pārbaudīt tikai zinātnieks</a:t>
            </a:r>
          </a:p>
          <a:p>
            <a:pPr marL="457200" indent="-457200">
              <a:buFont typeface="Arial" panose="020B0604020202020204" pitchFamily="34" charset="0"/>
              <a:buChar char="•"/>
            </a:pPr>
            <a:r>
              <a:rPr lang="lv-LV" sz="2600" dirty="0" smtClean="0">
                <a:latin typeface="Comic Sans MS" panose="030F0702030302020204" pitchFamily="66" charset="0"/>
              </a:rPr>
              <a:t>Mēdz no saukt citas ziņas par viltus ziņām</a:t>
            </a:r>
          </a:p>
          <a:p>
            <a:pPr marL="457200" indent="-457200">
              <a:buFont typeface="Arial" panose="020B0604020202020204" pitchFamily="34" charset="0"/>
              <a:buChar char="•"/>
            </a:pPr>
            <a:r>
              <a:rPr lang="lv-LV" sz="2600" dirty="0" smtClean="0">
                <a:latin typeface="Comic Sans MS" panose="030F0702030302020204" pitchFamily="66" charset="0"/>
              </a:rPr>
              <a:t>Lieto «patiesība par», «Vai zinājāt, ka īstenībā»</a:t>
            </a:r>
          </a:p>
          <a:p>
            <a:pPr marL="457200" indent="-457200">
              <a:buFont typeface="Arial" panose="020B0604020202020204" pitchFamily="34" charset="0"/>
              <a:buChar char="•"/>
            </a:pPr>
            <a:r>
              <a:rPr lang="lv-LV" sz="2600" dirty="0" smtClean="0">
                <a:latin typeface="Comic Sans MS" panose="030F0702030302020204" pitchFamily="66" charset="0"/>
              </a:rPr>
              <a:t>Vislabākie meli ir tie kuri ir detalizēti</a:t>
            </a:r>
            <a:endParaRPr lang="lv-LV" sz="2600" dirty="0">
              <a:latin typeface="Comic Sans MS" panose="030F0702030302020204" pitchFamily="66" charset="0"/>
            </a:endParaRPr>
          </a:p>
        </p:txBody>
      </p:sp>
    </p:spTree>
    <p:extLst>
      <p:ext uri="{BB962C8B-B14F-4D97-AF65-F5344CB8AC3E}">
        <p14:creationId xmlns:p14="http://schemas.microsoft.com/office/powerpoint/2010/main" val="358917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332657"/>
            <a:ext cx="10400455" cy="864095"/>
          </a:xfrm>
        </p:spPr>
        <p:txBody>
          <a:bodyPr>
            <a:normAutofit fontScale="90000"/>
          </a:bodyPr>
          <a:lstStyle/>
          <a:p>
            <a:pPr algn="ctr"/>
            <a:r>
              <a:rPr lang="lv-LV" sz="3200" dirty="0" smtClean="0">
                <a:solidFill>
                  <a:srgbClr val="002060"/>
                </a:solidFill>
                <a:latin typeface="Comic Sans MS" panose="030F0702030302020204" pitchFamily="66" charset="0"/>
              </a:rPr>
              <a:t>«Zaļā pīlītes» jeb greenwashing, latviskojot - zaļmaldināšana</a:t>
            </a:r>
            <a:endParaRPr lang="lv-LV" sz="3200" dirty="0">
              <a:solidFill>
                <a:srgbClr val="002060"/>
              </a:solidFill>
              <a:latin typeface="Comic Sans MS" panose="030F0702030302020204" pitchFamily="66" charset="0"/>
            </a:endParaRPr>
          </a:p>
        </p:txBody>
      </p:sp>
      <p:sp>
        <p:nvSpPr>
          <p:cNvPr id="3" name="Text Placeholder 2"/>
          <p:cNvSpPr>
            <a:spLocks noGrp="1"/>
          </p:cNvSpPr>
          <p:nvPr>
            <p:ph type="body" idx="1"/>
          </p:nvPr>
        </p:nvSpPr>
        <p:spPr>
          <a:xfrm>
            <a:off x="1598613" y="1556792"/>
            <a:ext cx="10256439" cy="4680520"/>
          </a:xfrm>
        </p:spPr>
        <p:txBody>
          <a:bodyPr>
            <a:normAutofit/>
          </a:bodyPr>
          <a:lstStyle/>
          <a:p>
            <a:r>
              <a:rPr lang="lv-LV" sz="2800" dirty="0" smtClean="0">
                <a:latin typeface="Comic Sans MS" panose="030F0702030302020204" pitchFamily="66" charset="0"/>
              </a:rPr>
              <a:t>Tas var būt jeb kas!</a:t>
            </a:r>
          </a:p>
          <a:p>
            <a:endParaRPr lang="lv-LV" sz="2800" dirty="0">
              <a:latin typeface="Comic Sans MS" panose="030F0702030302020204" pitchFamily="66" charset="0"/>
            </a:endParaRPr>
          </a:p>
          <a:p>
            <a:pPr marL="457200" indent="-457200">
              <a:buFont typeface="Arial" panose="020B0604020202020204" pitchFamily="34" charset="0"/>
              <a:buChar char="•"/>
            </a:pPr>
            <a:r>
              <a:rPr lang="lv-LV" sz="2800" dirty="0" smtClean="0">
                <a:latin typeface="Comic Sans MS" panose="030F0702030302020204" pitchFamily="66" charset="0"/>
              </a:rPr>
              <a:t>Uzņēmuma zīmols</a:t>
            </a:r>
            <a:r>
              <a:rPr lang="lv-LV" sz="2800" smtClean="0">
                <a:latin typeface="Comic Sans MS" panose="030F0702030302020204" pitchFamily="66" charset="0"/>
              </a:rPr>
              <a:t>, tēls </a:t>
            </a:r>
            <a:endParaRPr lang="lv-LV" sz="2800" dirty="0" smtClean="0">
              <a:latin typeface="Comic Sans MS" panose="030F0702030302020204" pitchFamily="66" charset="0"/>
            </a:endParaRPr>
          </a:p>
          <a:p>
            <a:pPr marL="457200" indent="-457200">
              <a:buFont typeface="Arial" panose="020B0604020202020204" pitchFamily="34" charset="0"/>
              <a:buChar char="•"/>
            </a:pPr>
            <a:r>
              <a:rPr lang="lv-LV" sz="2800" dirty="0" smtClean="0">
                <a:latin typeface="Comic Sans MS" panose="030F0702030302020204" pitchFamily="66" charset="0"/>
              </a:rPr>
              <a:t>Reklāma</a:t>
            </a:r>
          </a:p>
          <a:p>
            <a:pPr marL="457200" indent="-457200">
              <a:buFont typeface="Arial" panose="020B0604020202020204" pitchFamily="34" charset="0"/>
              <a:buChar char="•"/>
            </a:pPr>
            <a:r>
              <a:rPr lang="lv-LV" sz="2800" dirty="0" smtClean="0">
                <a:latin typeface="Comic Sans MS" panose="030F0702030302020204" pitchFamily="66" charset="0"/>
              </a:rPr>
              <a:t>Politiķa runa</a:t>
            </a:r>
          </a:p>
          <a:p>
            <a:pPr marL="457200" indent="-457200">
              <a:buFont typeface="Arial" panose="020B0604020202020204" pitchFamily="34" charset="0"/>
              <a:buChar char="•"/>
            </a:pPr>
            <a:r>
              <a:rPr lang="lv-LV" sz="2800" dirty="0" smtClean="0">
                <a:latin typeface="Comic Sans MS" panose="030F0702030302020204" pitchFamily="66" charset="0"/>
              </a:rPr>
              <a:t>Produkts</a:t>
            </a:r>
          </a:p>
          <a:p>
            <a:pPr marL="457200" indent="-457200">
              <a:buFont typeface="Arial" panose="020B0604020202020204" pitchFamily="34" charset="0"/>
              <a:buChar char="•"/>
            </a:pPr>
            <a:r>
              <a:rPr lang="lv-LV" sz="2800" dirty="0" smtClean="0">
                <a:latin typeface="Comic Sans MS" panose="030F0702030302020204" pitchFamily="66" charset="0"/>
              </a:rPr>
              <a:t>Uzņēmuma intervija mēdijos</a:t>
            </a:r>
          </a:p>
          <a:p>
            <a:pPr marL="457200" indent="-457200">
              <a:buFont typeface="Arial" panose="020B0604020202020204" pitchFamily="34" charset="0"/>
              <a:buChar char="•"/>
            </a:pPr>
            <a:endParaRPr lang="lv-LV" sz="2800" dirty="0">
              <a:latin typeface="Comic Sans MS" panose="030F0702030302020204" pitchFamily="66" charset="0"/>
            </a:endParaRPr>
          </a:p>
          <a:p>
            <a:pPr marL="457200" indent="-457200">
              <a:buFont typeface="Arial" panose="020B0604020202020204" pitchFamily="34" charset="0"/>
              <a:buChar char="•"/>
            </a:pPr>
            <a:r>
              <a:rPr lang="lv-LV" sz="2800" dirty="0">
                <a:solidFill>
                  <a:srgbClr val="0070C0"/>
                </a:solidFill>
                <a:hlinkClick r:id="rId2"/>
              </a:rPr>
              <a:t>https://naba.lsm.lv/lv/raksts/nezale/greenwashing-jeb-zalo-pilisu-pusana.a122288</a:t>
            </a:r>
            <a:r>
              <a:rPr lang="lv-LV" sz="2800" dirty="0" smtClean="0">
                <a:solidFill>
                  <a:srgbClr val="0070C0"/>
                </a:solidFill>
                <a:hlinkClick r:id="rId2"/>
              </a:rPr>
              <a:t>/</a:t>
            </a:r>
            <a:r>
              <a:rPr lang="lv-LV" sz="2800" dirty="0" smtClean="0">
                <a:solidFill>
                  <a:srgbClr val="0070C0"/>
                </a:solidFill>
              </a:rPr>
              <a:t> </a:t>
            </a:r>
            <a:r>
              <a:rPr lang="lv-LV" sz="2800" dirty="0" smtClean="0">
                <a:latin typeface="Comic Sans MS" panose="030F0702030302020204" pitchFamily="66" charset="0"/>
              </a:rPr>
              <a:t>interesanta intervija Radio Naba  ar Lieni Brizgu - Kalniņu</a:t>
            </a:r>
            <a:endParaRPr lang="lv-LV" sz="2800" dirty="0">
              <a:latin typeface="Comic Sans MS" panose="030F0702030302020204" pitchFamily="66" charset="0"/>
            </a:endParaRPr>
          </a:p>
        </p:txBody>
      </p:sp>
    </p:spTree>
    <p:extLst>
      <p:ext uri="{BB962C8B-B14F-4D97-AF65-F5344CB8AC3E}">
        <p14:creationId xmlns:p14="http://schemas.microsoft.com/office/powerpoint/2010/main" val="413283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332657"/>
            <a:ext cx="10256439" cy="648071"/>
          </a:xfrm>
        </p:spPr>
        <p:txBody>
          <a:bodyPr>
            <a:normAutofit/>
          </a:bodyPr>
          <a:lstStyle/>
          <a:p>
            <a:r>
              <a:rPr lang="lv-LV" sz="3200" dirty="0" smtClean="0">
                <a:solidFill>
                  <a:srgbClr val="002060"/>
                </a:solidFill>
                <a:latin typeface="Comic Sans MS" panose="030F0702030302020204" pitchFamily="66" charset="0"/>
              </a:rPr>
              <a:t>Kā pārbaudīt ziņas?</a:t>
            </a:r>
            <a:endParaRPr lang="lv-LV" sz="3200" dirty="0">
              <a:solidFill>
                <a:srgbClr val="002060"/>
              </a:solidFill>
              <a:latin typeface="Comic Sans MS" panose="030F0702030302020204" pitchFamily="66" charset="0"/>
            </a:endParaRPr>
          </a:p>
        </p:txBody>
      </p:sp>
      <p:sp>
        <p:nvSpPr>
          <p:cNvPr id="3" name="Text Placeholder 2"/>
          <p:cNvSpPr>
            <a:spLocks noGrp="1"/>
          </p:cNvSpPr>
          <p:nvPr>
            <p:ph type="body" idx="1"/>
          </p:nvPr>
        </p:nvSpPr>
        <p:spPr>
          <a:xfrm>
            <a:off x="1598613" y="1484784"/>
            <a:ext cx="9968407" cy="4752528"/>
          </a:xfrm>
        </p:spPr>
        <p:txBody>
          <a:bodyPr>
            <a:normAutofit/>
          </a:bodyPr>
          <a:lstStyle/>
          <a:p>
            <a:pPr marL="342900" indent="-342900">
              <a:buFont typeface="Arial" panose="020B0604020202020204" pitchFamily="34" charset="0"/>
              <a:buChar char="•"/>
            </a:pPr>
            <a:r>
              <a:rPr lang="lv-LV" sz="2400" dirty="0" smtClean="0">
                <a:latin typeface="Comic Sans MS" panose="030F0702030302020204" pitchFamily="66" charset="0"/>
              </a:rPr>
              <a:t>Avots – mēdijs, organizācija, uzņēmums</a:t>
            </a:r>
          </a:p>
          <a:p>
            <a:pPr marL="342900" indent="-342900">
              <a:buFont typeface="Arial" panose="020B0604020202020204" pitchFamily="34" charset="0"/>
              <a:buChar char="•"/>
            </a:pPr>
            <a:r>
              <a:rPr lang="lv-LV" sz="2400" dirty="0" smtClean="0">
                <a:latin typeface="Comic Sans MS" panose="030F0702030302020204" pitchFamily="66" charset="0"/>
              </a:rPr>
              <a:t>Avota nosaukums – viltus portāli, arī Facebook vietnē</a:t>
            </a:r>
          </a:p>
          <a:p>
            <a:pPr marL="342900" indent="-342900">
              <a:buFont typeface="Arial" panose="020B0604020202020204" pitchFamily="34" charset="0"/>
              <a:buChar char="•"/>
            </a:pPr>
            <a:r>
              <a:rPr lang="lv-LV" sz="2400" dirty="0" smtClean="0">
                <a:latin typeface="Comic Sans MS" panose="030F0702030302020204" pitchFamily="66" charset="0"/>
              </a:rPr>
              <a:t>Autors, organizācija</a:t>
            </a:r>
          </a:p>
          <a:p>
            <a:pPr marL="342900" indent="-342900">
              <a:buFont typeface="Arial" panose="020B0604020202020204" pitchFamily="34" charset="0"/>
              <a:buChar char="•"/>
            </a:pPr>
            <a:r>
              <a:rPr lang="lv-LV" sz="2400" dirty="0" smtClean="0">
                <a:latin typeface="Comic Sans MS" panose="030F0702030302020204" pitchFamily="66" charset="0"/>
              </a:rPr>
              <a:t>Kādas ir citas ziņās šajā avotā</a:t>
            </a:r>
          </a:p>
          <a:p>
            <a:pPr marL="342900" indent="-342900">
              <a:buFont typeface="Arial" panose="020B0604020202020204" pitchFamily="34" charset="0"/>
              <a:buChar char="•"/>
            </a:pPr>
            <a:r>
              <a:rPr lang="lv-LV" sz="2400" dirty="0" smtClean="0">
                <a:latin typeface="Comic Sans MS" panose="030F0702030302020204" pitchFamily="66" charset="0"/>
              </a:rPr>
              <a:t>Faktu pārbaude</a:t>
            </a:r>
          </a:p>
          <a:p>
            <a:pPr marL="342900" indent="-342900">
              <a:buFont typeface="Arial" panose="020B0604020202020204" pitchFamily="34" charset="0"/>
              <a:buChar char="•"/>
            </a:pPr>
            <a:r>
              <a:rPr lang="lv-LV" sz="2400" dirty="0" smtClean="0">
                <a:latin typeface="Comic Sans MS" panose="030F0702030302020204" pitchFamily="66" charset="0"/>
              </a:rPr>
              <a:t>Vai tas ir joks?</a:t>
            </a:r>
          </a:p>
          <a:p>
            <a:pPr marL="342900" indent="-342900">
              <a:buFont typeface="Arial" panose="020B0604020202020204" pitchFamily="34" charset="0"/>
              <a:buChar char="•"/>
            </a:pPr>
            <a:r>
              <a:rPr lang="lv-LV" sz="2400" dirty="0" smtClean="0">
                <a:latin typeface="Comic Sans MS" panose="030F0702030302020204" pitchFamily="66" charset="0"/>
              </a:rPr>
              <a:t>Attēlu pārbaude</a:t>
            </a:r>
          </a:p>
          <a:p>
            <a:pPr marL="342900" indent="-342900">
              <a:buFont typeface="Arial" panose="020B0604020202020204" pitchFamily="34" charset="0"/>
              <a:buChar char="•"/>
            </a:pPr>
            <a:r>
              <a:rPr lang="lv-LV" sz="2400" dirty="0" smtClean="0">
                <a:latin typeface="Comic Sans MS" panose="030F0702030302020204" pitchFamily="66" charset="0"/>
              </a:rPr>
              <a:t>Sociālajos tīklos – datums, avots</a:t>
            </a:r>
          </a:p>
          <a:p>
            <a:pPr marL="342900" indent="-342900">
              <a:buFont typeface="Arial" panose="020B0604020202020204" pitchFamily="34" charset="0"/>
              <a:buChar char="•"/>
            </a:pPr>
            <a:r>
              <a:rPr lang="lv-LV" sz="2400" dirty="0" smtClean="0">
                <a:latin typeface="Comic Sans MS" panose="030F0702030302020204" pitchFamily="66" charset="0"/>
              </a:rPr>
              <a:t>Troļļu pārbaude, kas šo ziņu atbalsta un dalās ar to</a:t>
            </a:r>
          </a:p>
          <a:p>
            <a:pPr marL="342900" indent="-342900">
              <a:buFont typeface="Arial" panose="020B0604020202020204" pitchFamily="34" charset="0"/>
              <a:buChar char="•"/>
            </a:pPr>
            <a:endParaRPr lang="lv-LV" sz="2400" dirty="0">
              <a:latin typeface="Comic Sans MS" panose="030F0702030302020204" pitchFamily="66" charset="0"/>
            </a:endParaRPr>
          </a:p>
          <a:p>
            <a:pPr marL="342900" indent="-342900">
              <a:buFont typeface="Arial" panose="020B0604020202020204" pitchFamily="34" charset="0"/>
              <a:buChar char="•"/>
            </a:pPr>
            <a:r>
              <a:rPr lang="lv-LV" sz="2400" dirty="0" smtClean="0">
                <a:latin typeface="Comic Sans MS" panose="030F0702030302020204" pitchFamily="66" charset="0"/>
              </a:rPr>
              <a:t>Augstākā līmeņa kritiska pieeja</a:t>
            </a:r>
          </a:p>
          <a:p>
            <a:pPr marL="342900" indent="-342900">
              <a:buFont typeface="Arial" panose="020B0604020202020204" pitchFamily="34" charset="0"/>
              <a:buChar char="•"/>
            </a:pPr>
            <a:r>
              <a:rPr lang="lv-LV" sz="2400" dirty="0" smtClean="0">
                <a:latin typeface="Comic Sans MS" panose="030F0702030302020204" pitchFamily="66" charset="0"/>
              </a:rPr>
              <a:t>Nenovērtējam sevi par augstu – es jau nu neuzķeršos...</a:t>
            </a:r>
          </a:p>
          <a:p>
            <a:pPr marL="342900" indent="-342900">
              <a:buFont typeface="Arial" panose="020B0604020202020204" pitchFamily="34" charset="0"/>
              <a:buChar char="•"/>
            </a:pPr>
            <a:r>
              <a:rPr lang="lv-LV" sz="2400" dirty="0" smtClean="0">
                <a:latin typeface="Comic Sans MS" panose="030F0702030302020204" pitchFamily="66" charset="0"/>
              </a:rPr>
              <a:t>Izlasīt tālāk par virsrakstu</a:t>
            </a:r>
          </a:p>
          <a:p>
            <a:pPr marL="342900" indent="-342900">
              <a:buFont typeface="Arial" panose="020B0604020202020204" pitchFamily="34" charset="0"/>
              <a:buChar char="•"/>
            </a:pPr>
            <a:endParaRPr lang="lv-LV" sz="2400" dirty="0">
              <a:latin typeface="Comic Sans MS" panose="030F0702030302020204" pitchFamily="66" charset="0"/>
            </a:endParaRPr>
          </a:p>
        </p:txBody>
      </p:sp>
    </p:spTree>
    <p:extLst>
      <p:ext uri="{BB962C8B-B14F-4D97-AF65-F5344CB8AC3E}">
        <p14:creationId xmlns:p14="http://schemas.microsoft.com/office/powerpoint/2010/main" val="292834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5003" y="1988840"/>
            <a:ext cx="2859782" cy="3813043"/>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1034" y="260648"/>
            <a:ext cx="2885441" cy="384725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24" y="1916832"/>
            <a:ext cx="2847918" cy="3797224"/>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1377" y="4365104"/>
            <a:ext cx="3203848" cy="2402886"/>
          </a:xfrm>
          <a:prstGeom prst="rect">
            <a:avLst/>
          </a:prstGeom>
        </p:spPr>
      </p:pic>
    </p:spTree>
    <p:extLst>
      <p:ext uri="{BB962C8B-B14F-4D97-AF65-F5344CB8AC3E}">
        <p14:creationId xmlns:p14="http://schemas.microsoft.com/office/powerpoint/2010/main" val="375935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892" y="188640"/>
            <a:ext cx="2160240" cy="288032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0196" y="188640"/>
            <a:ext cx="2211710" cy="294894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3932" y="3645024"/>
            <a:ext cx="3659899" cy="274492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6460" y="3645024"/>
            <a:ext cx="3611893" cy="270892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6540" y="224644"/>
            <a:ext cx="3923928" cy="2942946"/>
          </a:xfrm>
          <a:prstGeom prst="rect">
            <a:avLst/>
          </a:prstGeom>
        </p:spPr>
      </p:pic>
    </p:spTree>
    <p:extLst>
      <p:ext uri="{BB962C8B-B14F-4D97-AF65-F5344CB8AC3E}">
        <p14:creationId xmlns:p14="http://schemas.microsoft.com/office/powerpoint/2010/main" val="178233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p:cNvSpPr/>
          <p:nvPr/>
        </p:nvSpPr>
        <p:spPr>
          <a:xfrm>
            <a:off x="3048000" y="1536174"/>
            <a:ext cx="6092825" cy="1323439"/>
          </a:xfrm>
          <a:prstGeom prst="rect">
            <a:avLst/>
          </a:prstGeom>
        </p:spPr>
        <p:txBody>
          <a:bodyPr>
            <a:spAutoFit/>
          </a:bodyPr>
          <a:lstStyle/>
          <a:p>
            <a:pPr algn="ctr"/>
            <a:r>
              <a:rPr lang="lv-LV" sz="4000" b="1" cap="all" dirty="0" smtClean="0">
                <a:solidFill>
                  <a:srgbClr val="002060"/>
                </a:solidFill>
                <a:latin typeface="Comic Sans MS" panose="030F0702030302020204" pitchFamily="66" charset="0"/>
                <a:ea typeface="+mj-ea"/>
                <a:cs typeface="+mj-cs"/>
              </a:rPr>
              <a:t>Paldies par uzmanību!</a:t>
            </a:r>
            <a:endParaRPr lang="lv-LV" dirty="0"/>
          </a:p>
        </p:txBody>
      </p:sp>
    </p:spTree>
    <p:extLst>
      <p:ext uri="{BB962C8B-B14F-4D97-AF65-F5344CB8AC3E}">
        <p14:creationId xmlns:p14="http://schemas.microsoft.com/office/powerpoint/2010/main" val="375041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404664"/>
            <a:ext cx="3559696" cy="1347936"/>
          </a:xfrm>
        </p:spPr>
        <p:txBody>
          <a:bodyPr>
            <a:normAutofit/>
          </a:bodyPr>
          <a:lstStyle/>
          <a:p>
            <a:pPr algn="ctr"/>
            <a:r>
              <a:rPr lang="lv-LV" cap="none" dirty="0" smtClean="0">
                <a:latin typeface="Comic Sans MS" panose="030F0702030302020204" pitchFamily="66" charset="0"/>
              </a:rPr>
              <a:t>Jaunas iepazīšanās un jauni draugi</a:t>
            </a:r>
            <a:endParaRPr lang="lv-LV" cap="none" dirty="0">
              <a:latin typeface="Comic Sans MS" panose="030F0702030302020204" pitchFamily="66" charset="0"/>
            </a:endParaRPr>
          </a:p>
        </p:txBody>
      </p:sp>
      <p:sp>
        <p:nvSpPr>
          <p:cNvPr id="3" name="Text Placeholder 2"/>
          <p:cNvSpPr>
            <a:spLocks noGrp="1"/>
          </p:cNvSpPr>
          <p:nvPr>
            <p:ph type="body" sz="half" idx="2"/>
          </p:nvPr>
        </p:nvSpPr>
        <p:spPr>
          <a:xfrm>
            <a:off x="1598612" y="1988840"/>
            <a:ext cx="3631704" cy="4183360"/>
          </a:xfrm>
        </p:spPr>
        <p:txBody>
          <a:bodyPr>
            <a:normAutofit/>
          </a:bodyPr>
          <a:lstStyle/>
          <a:p>
            <a:pPr algn="ctr"/>
            <a:r>
              <a:rPr lang="lv-LV" sz="2400" dirty="0" smtClean="0">
                <a:latin typeface="Comic Sans MS" panose="030F0702030302020204" pitchFamily="66" charset="0"/>
              </a:rPr>
              <a:t>Kaut kur Kurzemē, Saldus pusē ir  Ekoskola PII «ĪKSTĪTE». No turienes nāk Sanita un Iveta, bet Druvā ir Ekoskola PII «Graudiņš», kur strādā Ieva un Rudīte</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90356" y="1340768"/>
            <a:ext cx="6196013" cy="4647009"/>
          </a:xfrm>
        </p:spPr>
      </p:pic>
    </p:spTree>
    <p:extLst>
      <p:ext uri="{BB962C8B-B14F-4D97-AF65-F5344CB8AC3E}">
        <p14:creationId xmlns:p14="http://schemas.microsoft.com/office/powerpoint/2010/main" val="185009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98612" y="381000"/>
            <a:ext cx="3775720" cy="1371600"/>
          </a:xfrm>
        </p:spPr>
        <p:txBody>
          <a:bodyPr/>
          <a:lstStyle/>
          <a:p>
            <a:pPr algn="ctr"/>
            <a:r>
              <a:rPr lang="lv-LV" cap="none" dirty="0" smtClean="0">
                <a:solidFill>
                  <a:schemeClr val="accent2">
                    <a:lumMod val="75000"/>
                  </a:schemeClr>
                </a:solidFill>
                <a:latin typeface="Comic Sans MS" panose="030F0702030302020204" pitchFamily="66" charset="0"/>
              </a:rPr>
              <a:t>Jaunas zināšanas</a:t>
            </a:r>
            <a:br>
              <a:rPr lang="lv-LV" cap="none" dirty="0" smtClean="0">
                <a:solidFill>
                  <a:schemeClr val="accent2">
                    <a:lumMod val="75000"/>
                  </a:schemeClr>
                </a:solidFill>
                <a:latin typeface="Comic Sans MS" panose="030F0702030302020204" pitchFamily="66" charset="0"/>
              </a:rPr>
            </a:br>
            <a:endParaRPr lang="lv-LV" cap="none" dirty="0">
              <a:solidFill>
                <a:schemeClr val="accent2">
                  <a:lumMod val="75000"/>
                </a:schemeClr>
              </a:solidFill>
            </a:endParaRPr>
          </a:p>
        </p:txBody>
      </p:sp>
      <p:sp>
        <p:nvSpPr>
          <p:cNvPr id="6" name="Text Placeholder 5"/>
          <p:cNvSpPr>
            <a:spLocks noGrp="1"/>
          </p:cNvSpPr>
          <p:nvPr>
            <p:ph type="body" sz="half" idx="2"/>
          </p:nvPr>
        </p:nvSpPr>
        <p:spPr>
          <a:xfrm>
            <a:off x="1598612" y="1828800"/>
            <a:ext cx="3847728" cy="3904456"/>
          </a:xfrm>
        </p:spPr>
        <p:txBody>
          <a:bodyPr/>
          <a:lstStyle/>
          <a:p>
            <a:pPr algn="just"/>
            <a:r>
              <a:rPr lang="lv-LV" dirty="0" smtClean="0">
                <a:latin typeface="Comic Sans MS" panose="030F0702030302020204" pitchFamily="66" charset="0"/>
              </a:rPr>
              <a:t>Jaunas zināšanas ieguvām dažādās lekcijās, kopā katra 3 un prasmju darbnīcās, kopā katra 2.</a:t>
            </a:r>
          </a:p>
          <a:p>
            <a:pPr algn="just"/>
            <a:r>
              <a:rPr lang="lv-LV" dirty="0">
                <a:latin typeface="Comic Sans MS" panose="030F0702030302020204" pitchFamily="66" charset="0"/>
              </a:rPr>
              <a:t> </a:t>
            </a:r>
            <a:r>
              <a:rPr lang="lv-LV" dirty="0" smtClean="0">
                <a:latin typeface="Comic Sans MS" panose="030F0702030302020204" pitchFamily="66" charset="0"/>
              </a:rPr>
              <a:t>Tāpat notika dažādi saliedēšanās pasākumi.</a:t>
            </a:r>
          </a:p>
          <a:p>
            <a:pPr algn="just"/>
            <a:endParaRPr lang="lv-LV" dirty="0">
              <a:latin typeface="Comic Sans MS" panose="030F0702030302020204" pitchFamily="66" charset="0"/>
            </a:endParaRPr>
          </a:p>
          <a:p>
            <a:pPr algn="just"/>
            <a:endParaRPr lang="lv-LV" dirty="0" smtClean="0">
              <a:latin typeface="Comic Sans MS" panose="030F0702030302020204" pitchFamily="66" charset="0"/>
            </a:endParaRPr>
          </a:p>
          <a:p>
            <a:pPr algn="just"/>
            <a:endParaRPr lang="lv-LV" dirty="0">
              <a:latin typeface="Comic Sans MS" panose="030F0702030302020204" pitchFamily="66" charset="0"/>
            </a:endParaRPr>
          </a:p>
          <a:p>
            <a:pPr algn="r"/>
            <a:r>
              <a:rPr lang="lv-LV" dirty="0" smtClean="0">
                <a:latin typeface="Comic Sans MS" panose="030F0702030302020204" pitchFamily="66" charset="0"/>
              </a:rPr>
              <a:t>Interesanti, ko Ilze tur dara?</a:t>
            </a:r>
            <a:endParaRPr lang="lv-LV" dirty="0">
              <a:latin typeface="Comic Sans MS" panose="030F0702030302020204" pitchFamily="66" charset="0"/>
            </a:endParaRPr>
          </a:p>
        </p:txBody>
      </p:sp>
      <p:pic>
        <p:nvPicPr>
          <p:cNvPr id="7" name="Content Placeholder 6"/>
          <p:cNvPicPr>
            <a:picLocks noGrp="1" noChangeAspect="1"/>
          </p:cNvPicPr>
          <p:nvPr>
            <p:ph idx="1"/>
          </p:nvPr>
        </p:nvPicPr>
        <p:blipFill>
          <a:blip r:embed="rId2"/>
          <a:stretch>
            <a:fillRect/>
          </a:stretch>
        </p:blipFill>
        <p:spPr>
          <a:xfrm>
            <a:off x="5590356" y="1056493"/>
            <a:ext cx="6196013" cy="4130675"/>
          </a:xfrm>
          <a:prstGeom prst="rect">
            <a:avLst/>
          </a:prstGeom>
        </p:spPr>
      </p:pic>
    </p:spTree>
    <p:extLst>
      <p:ext uri="{BB962C8B-B14F-4D97-AF65-F5344CB8AC3E}">
        <p14:creationId xmlns:p14="http://schemas.microsoft.com/office/powerpoint/2010/main" val="28067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892" y="188640"/>
            <a:ext cx="4176464" cy="1152128"/>
          </a:xfrm>
        </p:spPr>
        <p:txBody>
          <a:bodyPr>
            <a:noAutofit/>
          </a:bodyPr>
          <a:lstStyle/>
          <a:p>
            <a:pPr lvl="0" algn="ctr">
              <a:spcBef>
                <a:spcPts val="1400"/>
              </a:spcBef>
            </a:pPr>
            <a:r>
              <a:rPr lang="lv-LV" sz="3200" cap="none" dirty="0">
                <a:solidFill>
                  <a:prstClr val="black"/>
                </a:solidFill>
                <a:latin typeface="Comic Sans MS" panose="030F0702030302020204" pitchFamily="66" charset="0"/>
                <a:ea typeface="+mn-ea"/>
                <a:cs typeface="+mn-cs"/>
              </a:rPr>
              <a:t>Interesantas eksursijas</a:t>
            </a:r>
            <a:r>
              <a:rPr lang="lv-LV" sz="3200" cap="none" dirty="0" smtClean="0">
                <a:solidFill>
                  <a:prstClr val="black"/>
                </a:solidFill>
                <a:latin typeface="Comic Sans MS" panose="030F0702030302020204" pitchFamily="66" charset="0"/>
                <a:ea typeface="+mn-ea"/>
                <a:cs typeface="+mn-cs"/>
              </a:rPr>
              <a:t>.</a:t>
            </a:r>
            <a:endParaRPr lang="lv-LV" sz="3200" dirty="0"/>
          </a:p>
        </p:txBody>
      </p:sp>
      <p:sp>
        <p:nvSpPr>
          <p:cNvPr id="3" name="Text Placeholder 2"/>
          <p:cNvSpPr>
            <a:spLocks noGrp="1"/>
          </p:cNvSpPr>
          <p:nvPr>
            <p:ph type="body" sz="half" idx="2"/>
          </p:nvPr>
        </p:nvSpPr>
        <p:spPr>
          <a:xfrm>
            <a:off x="1036274" y="1340768"/>
            <a:ext cx="3185929" cy="2376264"/>
          </a:xfrm>
        </p:spPr>
        <p:txBody>
          <a:bodyPr>
            <a:normAutofit fontScale="92500" lnSpcReduction="10000"/>
          </a:bodyPr>
          <a:lstStyle/>
          <a:p>
            <a:pPr marL="342900" indent="-342900">
              <a:buFont typeface="Arial" panose="020B0604020202020204" pitchFamily="34" charset="0"/>
              <a:buChar char="•"/>
            </a:pPr>
            <a:r>
              <a:rPr lang="lv-LV" sz="1800" dirty="0" smtClean="0">
                <a:latin typeface="Comic Sans MS" panose="030F0702030302020204" pitchFamily="66" charset="0"/>
              </a:rPr>
              <a:t>Interesanti bija doties uz Botānisko dārzu nakts tumsā</a:t>
            </a:r>
          </a:p>
          <a:p>
            <a:pPr marL="342900" indent="-342900">
              <a:buFont typeface="Arial" panose="020B0604020202020204" pitchFamily="34" charset="0"/>
              <a:buChar char="•"/>
            </a:pPr>
            <a:r>
              <a:rPr lang="lv-LV" sz="1800" dirty="0" smtClean="0">
                <a:latin typeface="Comic Sans MS" panose="030F0702030302020204" pitchFamily="66" charset="0"/>
              </a:rPr>
              <a:t>Tāpat apmeklējām Uzņēmumu «Salaspils siltums». Tur redzējām jaunos (1 gadu vecos) šķeldas apkures katlus un saules kolektorus 6 ha platībā</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05308" y="226769"/>
            <a:ext cx="2754472" cy="1830333"/>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4732" y="209203"/>
            <a:ext cx="2754472" cy="183033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9727" y="3812997"/>
            <a:ext cx="2914383" cy="193659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0651" y="2186406"/>
            <a:ext cx="1869672" cy="249289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9862425" y="2646070"/>
            <a:ext cx="2740130" cy="1820803"/>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13670" y="4787228"/>
            <a:ext cx="2766188" cy="1838118"/>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37770" y="2281083"/>
            <a:ext cx="1727657" cy="2303542"/>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78863" y="2188726"/>
            <a:ext cx="1829789" cy="2439719"/>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67305" y="4679302"/>
            <a:ext cx="1423116" cy="1897488"/>
          </a:xfrm>
          <a:prstGeom prst="rect">
            <a:avLst/>
          </a:prstGeom>
        </p:spPr>
      </p:pic>
    </p:spTree>
    <p:extLst>
      <p:ext uri="{BB962C8B-B14F-4D97-AF65-F5344CB8AC3E}">
        <p14:creationId xmlns:p14="http://schemas.microsoft.com/office/powerpoint/2010/main" val="12398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160338"/>
            <a:ext cx="4063752" cy="1252438"/>
          </a:xfrm>
        </p:spPr>
        <p:txBody>
          <a:bodyPr>
            <a:normAutofit/>
          </a:bodyPr>
          <a:lstStyle/>
          <a:p>
            <a:pPr algn="ctr"/>
            <a:r>
              <a:rPr lang="lv-LV" cap="none" dirty="0" smtClean="0">
                <a:solidFill>
                  <a:schemeClr val="accent2">
                    <a:lumMod val="75000"/>
                  </a:schemeClr>
                </a:solidFill>
                <a:latin typeface="Comic Sans MS" panose="030F0702030302020204" pitchFamily="66" charset="0"/>
              </a:rPr>
              <a:t>Neparastas aktivitātes</a:t>
            </a:r>
            <a:br>
              <a:rPr lang="lv-LV" cap="none" dirty="0" smtClean="0">
                <a:solidFill>
                  <a:schemeClr val="accent2">
                    <a:lumMod val="75000"/>
                  </a:schemeClr>
                </a:solidFill>
                <a:latin typeface="Comic Sans MS" panose="030F0702030302020204" pitchFamily="66" charset="0"/>
              </a:rPr>
            </a:br>
            <a:endParaRPr lang="lv-LV" cap="none" dirty="0">
              <a:solidFill>
                <a:schemeClr val="accent2">
                  <a:lumMod val="75000"/>
                </a:schemeClr>
              </a:solidFill>
            </a:endParaRPr>
          </a:p>
        </p:txBody>
      </p:sp>
      <p:sp>
        <p:nvSpPr>
          <p:cNvPr id="3" name="Text Placeholder 2"/>
          <p:cNvSpPr>
            <a:spLocks noGrp="1"/>
          </p:cNvSpPr>
          <p:nvPr>
            <p:ph type="body" sz="half" idx="2"/>
          </p:nvPr>
        </p:nvSpPr>
        <p:spPr>
          <a:xfrm>
            <a:off x="1485900" y="1556792"/>
            <a:ext cx="4248472" cy="5040560"/>
          </a:xfrm>
        </p:spPr>
        <p:txBody>
          <a:bodyPr/>
          <a:lstStyle/>
          <a:p>
            <a:r>
              <a:rPr lang="lv-LV" dirty="0" smtClean="0">
                <a:latin typeface="Comic Sans MS" panose="030F0702030302020204" pitchFamily="66" charset="0"/>
              </a:rPr>
              <a:t>Kā var vienkārši un aktīvi izkustēties pirms pusdienām?</a:t>
            </a:r>
          </a:p>
          <a:p>
            <a:r>
              <a:rPr lang="lv-LV" dirty="0" smtClean="0">
                <a:latin typeface="Comic Sans MS" panose="030F0702030302020204" pitchFamily="66" charset="0"/>
              </a:rPr>
              <a:t>    ......</a:t>
            </a:r>
            <a:endParaRPr lang="lv-LV" dirty="0">
              <a:latin typeface="Comic Sans MS" panose="030F0702030302020204" pitchFamily="66" charset="0"/>
            </a:endParaRPr>
          </a:p>
          <a:p>
            <a:endParaRPr lang="lv-LV" dirty="0" smtClean="0">
              <a:latin typeface="Comic Sans MS" panose="030F0702030302020204" pitchFamily="66" charset="0"/>
            </a:endParaRPr>
          </a:p>
          <a:p>
            <a:pPr algn="ctr"/>
            <a:r>
              <a:rPr lang="lv-LV" sz="2800" dirty="0" smtClean="0">
                <a:solidFill>
                  <a:schemeClr val="accent2">
                    <a:lumMod val="75000"/>
                  </a:schemeClr>
                </a:solidFill>
                <a:latin typeface="Comic Sans MS" panose="030F0702030302020204" pitchFamily="66" charset="0"/>
              </a:rPr>
              <a:t>Interesanti atgadījumi.</a:t>
            </a:r>
          </a:p>
          <a:p>
            <a:r>
              <a:rPr lang="lv-LV" dirty="0" smtClean="0">
                <a:latin typeface="Comic Sans MS" panose="030F0702030302020204" pitchFamily="66" charset="0"/>
              </a:rPr>
              <a:t>Radās anektdote no dzīves....par perkulatoru?</a:t>
            </a:r>
          </a:p>
          <a:p>
            <a:r>
              <a:rPr lang="lv-LV" dirty="0" smtClean="0">
                <a:latin typeface="Comic Sans MS" panose="030F0702030302020204" pitchFamily="66" charset="0"/>
              </a:rPr>
              <a:t> Kurš no šiem priekšmetiem ir   perkulators?</a:t>
            </a:r>
          </a:p>
          <a:p>
            <a:endParaRPr lang="lv-LV" dirty="0" smtClean="0">
              <a:latin typeface="Comic Sans MS" panose="030F0702030302020204" pitchFamily="66" charset="0"/>
            </a:endParaRPr>
          </a:p>
          <a:p>
            <a:endParaRPr lang="lv-LV" dirty="0">
              <a:latin typeface="Comic Sans MS" panose="030F0702030302020204" pitchFamily="66"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78860" y="424974"/>
            <a:ext cx="2376264" cy="2376264"/>
          </a:xfrm>
        </p:spPr>
      </p:pic>
      <p:pic>
        <p:nvPicPr>
          <p:cNvPr id="6" name="Picture 5"/>
          <p:cNvPicPr>
            <a:picLocks noChangeAspect="1"/>
          </p:cNvPicPr>
          <p:nvPr/>
        </p:nvPicPr>
        <p:blipFill>
          <a:blip r:embed="rId3"/>
          <a:stretch>
            <a:fillRect/>
          </a:stretch>
        </p:blipFill>
        <p:spPr>
          <a:xfrm flipH="1">
            <a:off x="929580" y="3798912"/>
            <a:ext cx="556320" cy="556320"/>
          </a:xfrm>
          <a:prstGeom prst="rect">
            <a:avLst/>
          </a:prstGeom>
        </p:spPr>
      </p:pic>
      <p:pic>
        <p:nvPicPr>
          <p:cNvPr id="8" name="Picture 7"/>
          <p:cNvPicPr>
            <a:picLocks noChangeAspect="1"/>
          </p:cNvPicPr>
          <p:nvPr/>
        </p:nvPicPr>
        <p:blipFill>
          <a:blip r:embed="rId4"/>
          <a:stretch>
            <a:fillRect/>
          </a:stretch>
        </p:blipFill>
        <p:spPr>
          <a:xfrm>
            <a:off x="6020408" y="428836"/>
            <a:ext cx="2030078" cy="2471936"/>
          </a:xfrm>
          <a:prstGeom prst="rect">
            <a:avLst/>
          </a:prstGeom>
        </p:spPr>
      </p:pic>
      <p:pic>
        <p:nvPicPr>
          <p:cNvPr id="2050" name="Picture 2" descr="Image result for slaukšanas aparā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7006" y="3501008"/>
            <a:ext cx="2228551" cy="2527176"/>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4" descr="Image result for samova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2054" name="Picture 6" descr="Image result for samova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7966" y="3621026"/>
            <a:ext cx="2407158" cy="24071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7"/>
          <a:stretch>
            <a:fillRect/>
          </a:stretch>
        </p:blipFill>
        <p:spPr>
          <a:xfrm>
            <a:off x="925019" y="1613106"/>
            <a:ext cx="560881" cy="560881"/>
          </a:xfrm>
          <a:prstGeom prst="rect">
            <a:avLst/>
          </a:prstGeom>
        </p:spPr>
      </p:pic>
    </p:spTree>
    <p:extLst>
      <p:ext uri="{BB962C8B-B14F-4D97-AF65-F5344CB8AC3E}">
        <p14:creationId xmlns:p14="http://schemas.microsoft.com/office/powerpoint/2010/main" val="1501802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116632"/>
            <a:ext cx="6296000" cy="1325414"/>
          </a:xfrm>
        </p:spPr>
        <p:txBody>
          <a:bodyPr>
            <a:noAutofit/>
          </a:bodyPr>
          <a:lstStyle/>
          <a:p>
            <a:pPr lvl="0" algn="ctr">
              <a:spcBef>
                <a:spcPts val="1400"/>
              </a:spcBef>
            </a:pPr>
            <a:r>
              <a:rPr lang="lv-LV" cap="none" dirty="0" smtClean="0">
                <a:solidFill>
                  <a:prstClr val="black"/>
                </a:solidFill>
                <a:latin typeface="Comic Sans MS" panose="030F0702030302020204" pitchFamily="66" charset="0"/>
                <a:ea typeface="+mn-ea"/>
                <a:cs typeface="+mn-cs"/>
              </a:rPr>
              <a:t/>
            </a:r>
            <a:br>
              <a:rPr lang="lv-LV" cap="none" dirty="0" smtClean="0">
                <a:solidFill>
                  <a:prstClr val="black"/>
                </a:solidFill>
                <a:latin typeface="Comic Sans MS" panose="030F0702030302020204" pitchFamily="66" charset="0"/>
                <a:ea typeface="+mn-ea"/>
                <a:cs typeface="+mn-cs"/>
              </a:rPr>
            </a:br>
            <a:r>
              <a:rPr lang="lv-LV" cap="none" dirty="0">
                <a:solidFill>
                  <a:prstClr val="black"/>
                </a:solidFill>
                <a:latin typeface="Comic Sans MS" panose="030F0702030302020204" pitchFamily="66" charset="0"/>
                <a:ea typeface="+mn-ea"/>
                <a:cs typeface="+mn-cs"/>
              </a:rPr>
              <a:t/>
            </a:r>
            <a:br>
              <a:rPr lang="lv-LV" cap="none" dirty="0">
                <a:solidFill>
                  <a:prstClr val="black"/>
                </a:solidFill>
                <a:latin typeface="Comic Sans MS" panose="030F0702030302020204" pitchFamily="66" charset="0"/>
                <a:ea typeface="+mn-ea"/>
                <a:cs typeface="+mn-cs"/>
              </a:rPr>
            </a:br>
            <a:r>
              <a:rPr lang="lv-LV" cap="none" dirty="0" smtClean="0">
                <a:solidFill>
                  <a:prstClr val="black"/>
                </a:solidFill>
                <a:latin typeface="Comic Sans MS" panose="030F0702030302020204" pitchFamily="66" charset="0"/>
                <a:ea typeface="+mn-ea"/>
                <a:cs typeface="+mn-cs"/>
              </a:rPr>
              <a:t>Ļoti </a:t>
            </a:r>
            <a:r>
              <a:rPr lang="lv-LV" cap="none" dirty="0">
                <a:solidFill>
                  <a:prstClr val="black"/>
                </a:solidFill>
                <a:latin typeface="Comic Sans MS" panose="030F0702030302020204" pitchFamily="66" charset="0"/>
                <a:ea typeface="+mn-ea"/>
                <a:cs typeface="+mn-cs"/>
              </a:rPr>
              <a:t>interesanta izklaides programma kopā ar Salaspils </a:t>
            </a:r>
            <a:r>
              <a:rPr lang="lv-LV" cap="none" dirty="0" smtClean="0">
                <a:solidFill>
                  <a:prstClr val="black"/>
                </a:solidFill>
                <a:latin typeface="Comic Sans MS" panose="030F0702030302020204" pitchFamily="66" charset="0"/>
                <a:ea typeface="+mn-ea"/>
                <a:cs typeface="+mn-cs"/>
              </a:rPr>
              <a:t>jaunajiem </a:t>
            </a:r>
            <a:r>
              <a:rPr lang="lv-LV" cap="none" dirty="0">
                <a:solidFill>
                  <a:prstClr val="black"/>
                </a:solidFill>
                <a:latin typeface="Comic Sans MS" panose="030F0702030302020204" pitchFamily="66" charset="0"/>
                <a:ea typeface="+mn-ea"/>
                <a:cs typeface="+mn-cs"/>
              </a:rPr>
              <a:t>māksliniekeim</a:t>
            </a:r>
            <a:r>
              <a:rPr lang="lv-LV" cap="none" dirty="0" smtClean="0">
                <a:solidFill>
                  <a:prstClr val="black"/>
                </a:solidFill>
                <a:latin typeface="Comic Sans MS" panose="030F0702030302020204" pitchFamily="66" charset="0"/>
                <a:ea typeface="+mn-ea"/>
                <a:cs typeface="+mn-cs"/>
              </a:rPr>
              <a:t>.</a:t>
            </a:r>
            <a:endParaRPr lang="lv-LV" dirty="0"/>
          </a:p>
        </p:txBody>
      </p:sp>
      <p:sp>
        <p:nvSpPr>
          <p:cNvPr id="3" name="Text Placeholder 2"/>
          <p:cNvSpPr>
            <a:spLocks noGrp="1"/>
          </p:cNvSpPr>
          <p:nvPr>
            <p:ph type="body" sz="half" idx="2"/>
          </p:nvPr>
        </p:nvSpPr>
        <p:spPr>
          <a:xfrm>
            <a:off x="1413892" y="1828800"/>
            <a:ext cx="3672408" cy="3328392"/>
          </a:xfrm>
        </p:spPr>
        <p:txBody>
          <a:bodyPr>
            <a:normAutofit/>
          </a:bodyPr>
          <a:lstStyle/>
          <a:p>
            <a:pPr marL="180975" indent="-180975">
              <a:buFont typeface="Arial" panose="020B0604020202020204" pitchFamily="34" charset="0"/>
              <a:buChar char="•"/>
            </a:pPr>
            <a:r>
              <a:rPr lang="lv-LV" dirty="0" smtClean="0">
                <a:latin typeface="Comic Sans MS" panose="030F0702030302020204" pitchFamily="66" charset="0"/>
              </a:rPr>
              <a:t>Repa improvizācijas teātris «Brīvrunu projekts»</a:t>
            </a:r>
          </a:p>
          <a:p>
            <a:pPr marL="180975" indent="-180975">
              <a:buFont typeface="Arial" panose="020B0604020202020204" pitchFamily="34" charset="0"/>
              <a:buChar char="•"/>
            </a:pPr>
            <a:r>
              <a:rPr lang="lv-LV" dirty="0">
                <a:latin typeface="Comic Sans MS" panose="030F0702030302020204" pitchFamily="66" charset="0"/>
              </a:rPr>
              <a:t>Grupa "Fools on </a:t>
            </a:r>
            <a:r>
              <a:rPr lang="lv-LV" dirty="0" smtClean="0">
                <a:latin typeface="Comic Sans MS" panose="030F0702030302020204" pitchFamily="66" charset="0"/>
              </a:rPr>
              <a:t>Parade"6</a:t>
            </a:r>
          </a:p>
          <a:p>
            <a:pPr marL="180975" indent="-180975">
              <a:buFont typeface="Arial" panose="020B0604020202020204" pitchFamily="34" charset="0"/>
              <a:buChar char="•"/>
            </a:pPr>
            <a:r>
              <a:rPr lang="lv-LV" dirty="0" smtClean="0">
                <a:latin typeface="Comic Sans MS" panose="030F0702030302020204" pitchFamily="66" charset="0"/>
              </a:rPr>
              <a:t>Deju grupa «Buras»</a:t>
            </a:r>
          </a:p>
          <a:p>
            <a:pPr marL="180975" indent="-180975">
              <a:buFont typeface="Arial" panose="020B0604020202020204" pitchFamily="34" charset="0"/>
              <a:buChar char="•"/>
            </a:pPr>
            <a:r>
              <a:rPr lang="lv-LV" dirty="0" smtClean="0">
                <a:latin typeface="Comic Sans MS" panose="030F0702030302020204" pitchFamily="66" charset="0"/>
              </a:rPr>
              <a:t>Salaspils puišu vokālā grupa</a:t>
            </a:r>
          </a:p>
          <a:p>
            <a:pPr marL="180975" indent="-180975">
              <a:buFont typeface="Arial" panose="020B0604020202020204" pitchFamily="34" charset="0"/>
              <a:buChar char="•"/>
            </a:pPr>
            <a:r>
              <a:rPr lang="lv-LV" dirty="0" smtClean="0">
                <a:latin typeface="Comic Sans MS" panose="030F0702030302020204" pitchFamily="66" charset="0"/>
              </a:rPr>
              <a:t>Salaspils Lībiešu muzikālais priekšnesums Daugavas krastā</a:t>
            </a:r>
          </a:p>
          <a:p>
            <a:pPr marL="180975" indent="-180975">
              <a:buFont typeface="Arial" panose="020B0604020202020204" pitchFamily="34" charset="0"/>
              <a:buChar char="•"/>
            </a:pPr>
            <a:endParaRPr lang="lv-LV" dirty="0">
              <a:latin typeface="Comic Sans MS" panose="030F0702030302020204" pitchFamily="66" charset="0"/>
            </a:endParaRPr>
          </a:p>
        </p:txBody>
      </p:sp>
      <p:pic>
        <p:nvPicPr>
          <p:cNvPr id="3074" name="Picture 2" descr="Lietotāja Vides izglītības fonds (FEE Latvia) attēl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26660" y="260648"/>
            <a:ext cx="3485666" cy="23237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ietotāja Vides izglītības fonds (FEE Latvia) attē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2360" y="1828800"/>
            <a:ext cx="3068240" cy="20454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8534835" y="3717032"/>
            <a:ext cx="3271398" cy="2180932"/>
          </a:xfrm>
          <a:prstGeom prst="rect">
            <a:avLst/>
          </a:prstGeom>
        </p:spPr>
      </p:pic>
      <p:pic>
        <p:nvPicPr>
          <p:cNvPr id="6" name="Picture 5"/>
          <p:cNvPicPr>
            <a:picLocks noChangeAspect="1"/>
          </p:cNvPicPr>
          <p:nvPr/>
        </p:nvPicPr>
        <p:blipFill>
          <a:blip r:embed="rId5"/>
          <a:stretch>
            <a:fillRect/>
          </a:stretch>
        </p:blipFill>
        <p:spPr>
          <a:xfrm>
            <a:off x="5169351" y="4173252"/>
            <a:ext cx="2951820" cy="1967880"/>
          </a:xfrm>
          <a:prstGeom prst="rect">
            <a:avLst/>
          </a:prstGeom>
        </p:spPr>
      </p:pic>
    </p:spTree>
    <p:extLst>
      <p:ext uri="{BB962C8B-B14F-4D97-AF65-F5344CB8AC3E}">
        <p14:creationId xmlns:p14="http://schemas.microsoft.com/office/powerpoint/2010/main" val="84555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381000"/>
            <a:ext cx="3293422" cy="2471936"/>
          </a:xfrm>
        </p:spPr>
        <p:txBody>
          <a:bodyPr>
            <a:noAutofit/>
          </a:bodyPr>
          <a:lstStyle/>
          <a:p>
            <a:pPr lvl="0" algn="ctr">
              <a:spcBef>
                <a:spcPts val="1400"/>
              </a:spcBef>
            </a:pPr>
            <a:r>
              <a:rPr lang="lv-LV" cap="none" dirty="0" smtClean="0">
                <a:solidFill>
                  <a:prstClr val="black"/>
                </a:solidFill>
                <a:latin typeface="Comic Sans MS" panose="030F0702030302020204" pitchFamily="66" charset="0"/>
                <a:ea typeface="+mn-ea"/>
                <a:cs typeface="+mn-cs"/>
              </a:rPr>
              <a:t>Gājiens </a:t>
            </a:r>
            <a:r>
              <a:rPr lang="lv-LV" cap="none" dirty="0">
                <a:solidFill>
                  <a:prstClr val="black"/>
                </a:solidFill>
                <a:latin typeface="Comic Sans MS" panose="030F0702030302020204" pitchFamily="66" charset="0"/>
                <a:ea typeface="+mn-ea"/>
                <a:cs typeface="+mn-cs"/>
              </a:rPr>
              <a:t>uz Daugavu, īstenojot zibakciju </a:t>
            </a:r>
            <a:r>
              <a:rPr lang="lv-LV" cap="none" dirty="0" smtClean="0">
                <a:solidFill>
                  <a:prstClr val="black"/>
                </a:solidFill>
                <a:latin typeface="Comic Sans MS" panose="030F0702030302020204" pitchFamily="66" charset="0"/>
                <a:ea typeface="+mn-ea"/>
                <a:cs typeface="+mn-cs"/>
              </a:rPr>
              <a:t>«Atver acis!»</a:t>
            </a:r>
            <a:r>
              <a:rPr lang="lv-LV" cap="none" dirty="0">
                <a:solidFill>
                  <a:prstClr val="black"/>
                </a:solidFill>
                <a:ea typeface="+mn-ea"/>
                <a:cs typeface="+mn-cs"/>
              </a:rPr>
              <a:t/>
            </a:r>
            <a:br>
              <a:rPr lang="lv-LV" cap="none" dirty="0">
                <a:solidFill>
                  <a:prstClr val="black"/>
                </a:solidFill>
                <a:ea typeface="+mn-ea"/>
                <a:cs typeface="+mn-cs"/>
              </a:rPr>
            </a:br>
            <a:endParaRPr lang="lv-LV" dirty="0"/>
          </a:p>
        </p:txBody>
      </p:sp>
      <p:sp>
        <p:nvSpPr>
          <p:cNvPr id="3" name="Text Placeholder 2"/>
          <p:cNvSpPr>
            <a:spLocks noGrp="1"/>
          </p:cNvSpPr>
          <p:nvPr>
            <p:ph type="body" sz="half" idx="2"/>
          </p:nvPr>
        </p:nvSpPr>
        <p:spPr>
          <a:xfrm>
            <a:off x="1598612" y="3068960"/>
            <a:ext cx="3293422" cy="2812002"/>
          </a:xfrm>
        </p:spPr>
        <p:txBody>
          <a:bodyPr>
            <a:normAutofit/>
          </a:bodyPr>
          <a:lstStyle/>
          <a:p>
            <a:pPr algn="just"/>
            <a:r>
              <a:rPr lang="lv-LV" sz="2400" dirty="0" smtClean="0">
                <a:latin typeface="Comic Sans MS" panose="030F0702030302020204" pitchFamily="66" charset="0"/>
              </a:rPr>
              <a:t>Kopumā nogājām apmēram 5 km, pāri Daugavpils šosejai. Tur noteikti mēs nevarējām palikt nepamanīti, jo uz laiku satiksme tika tika patraucēta</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470676" y="836712"/>
            <a:ext cx="3203101" cy="2128445"/>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9106" y="3284984"/>
            <a:ext cx="3581597" cy="237995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4692" y="3284984"/>
            <a:ext cx="3573880" cy="2374826"/>
          </a:xfrm>
          <a:prstGeom prst="rect">
            <a:avLst/>
          </a:prstGeom>
        </p:spPr>
      </p:pic>
      <p:pic>
        <p:nvPicPr>
          <p:cNvPr id="4098" name="Picture 2" descr="Lietotāja Vides izglītības fonds (FEE Latvia) attēl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6300" y="839483"/>
            <a:ext cx="3188511" cy="2125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08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892" y="381000"/>
            <a:ext cx="3600400" cy="959768"/>
          </a:xfrm>
        </p:spPr>
        <p:txBody>
          <a:bodyPr/>
          <a:lstStyle/>
          <a:p>
            <a:pPr algn="ctr"/>
            <a:r>
              <a:rPr lang="lv-LV" cap="none" dirty="0" smtClean="0">
                <a:solidFill>
                  <a:srgbClr val="002060"/>
                </a:solidFill>
                <a:latin typeface="Comic Sans MS" panose="030F0702030302020204" pitchFamily="66" charset="0"/>
              </a:rPr>
              <a:t>Interesantas tikšanās....</a:t>
            </a:r>
            <a:endParaRPr lang="lv-LV" cap="none" dirty="0">
              <a:solidFill>
                <a:srgbClr val="002060"/>
              </a:solidFill>
              <a:latin typeface="Comic Sans MS" panose="030F0702030302020204" pitchFamily="66" charset="0"/>
            </a:endParaRPr>
          </a:p>
        </p:txBody>
      </p:sp>
      <p:sp>
        <p:nvSpPr>
          <p:cNvPr id="3" name="Text Placeholder 2"/>
          <p:cNvSpPr>
            <a:spLocks noGrp="1"/>
          </p:cNvSpPr>
          <p:nvPr>
            <p:ph type="body" sz="half" idx="2"/>
          </p:nvPr>
        </p:nvSpPr>
        <p:spPr>
          <a:xfrm>
            <a:off x="1413892" y="1484784"/>
            <a:ext cx="3888432" cy="4687416"/>
          </a:xfrm>
        </p:spPr>
        <p:txBody>
          <a:bodyPr/>
          <a:lstStyle/>
          <a:p>
            <a:pPr algn="ctr"/>
            <a:r>
              <a:rPr lang="lv-LV" dirty="0" smtClean="0">
                <a:latin typeface="Comic Sans MS" panose="030F0702030302020204" pitchFamily="66" charset="0"/>
              </a:rPr>
              <a:t>Pirmajā vakarā bija ļoti interesanta  tikšanās ar vienīgās Baltijā Zero Waste kafejnīcas «Cafe M» īpašnieci </a:t>
            </a:r>
            <a:r>
              <a:rPr lang="lv-LV" b="1" dirty="0" smtClean="0">
                <a:latin typeface="Comic Sans MS" panose="030F0702030302020204" pitchFamily="66" charset="0"/>
              </a:rPr>
              <a:t>Ullu Milbertu.</a:t>
            </a:r>
          </a:p>
          <a:p>
            <a:pPr algn="ctr"/>
            <a:r>
              <a:rPr lang="lv-LV" dirty="0" smtClean="0">
                <a:latin typeface="Comic Sans MS" panose="030F0702030302020204" pitchFamily="66" charset="0"/>
              </a:rPr>
              <a:t>Kas dalījās savos iespaidos par dzīvi Francijā un Singapūrā un par to, kā kļuva par kafejnīcas īpašnieci. Par Zero Waste principiem viņas dzīvē</a:t>
            </a:r>
            <a:endParaRPr lang="lv-LV" dirty="0">
              <a:latin typeface="Comic Sans MS" panose="030F0702030302020204" pitchFamily="66" charset="0"/>
            </a:endParaRPr>
          </a:p>
        </p:txBody>
      </p:sp>
      <p:pic>
        <p:nvPicPr>
          <p:cNvPr id="1026" name="Picture 2" descr="Lietotāja Ulla Milbreta attēl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070908" y="188640"/>
            <a:ext cx="2901472" cy="30243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5618904" y="2780928"/>
            <a:ext cx="3327280" cy="3327280"/>
          </a:xfrm>
          <a:prstGeom prst="rect">
            <a:avLst/>
          </a:prstGeom>
        </p:spPr>
      </p:pic>
    </p:spTree>
    <p:extLst>
      <p:ext uri="{BB962C8B-B14F-4D97-AF65-F5344CB8AC3E}">
        <p14:creationId xmlns:p14="http://schemas.microsoft.com/office/powerpoint/2010/main" val="417686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nowflakes design templat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xmlns="" name="Snowflakes design slides.potx" id="{DEE1F0AD-706A-4F4C-823D-ADFE5851E3EA}" vid="{52425298-8660-4232-B133-1A88C14B38E6}"/>
    </a:ext>
  </a:extLst>
</a:theme>
</file>

<file path=ppt/theme/theme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D8853CD7-B1C6-4FDD-B6D0-92A83B857D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783485-1103-4BBC-98A1-D39A248154C3}">
  <ds:schemaRefs>
    <ds:schemaRef ds:uri="http://schemas.microsoft.com/sharepoint/v3/contenttype/forms"/>
  </ds:schemaRefs>
</ds:datastoreItem>
</file>

<file path=customXml/itemProps3.xml><?xml version="1.0" encoding="utf-8"?>
<ds:datastoreItem xmlns:ds="http://schemas.openxmlformats.org/officeDocument/2006/customXml" ds:itemID="{2915ED37-D514-41C3-9B3C-B262145D17B7}">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0262f94-9f35-4ac3-9a90-690165a166b7"/>
    <ds:schemaRef ds:uri="a4f35948-e619-41b3-aa29-22878b09cfd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Snowflakes design slides</Template>
  <TotalTime>252</TotalTime>
  <Words>1660</Words>
  <Application>Microsoft Office PowerPoint</Application>
  <PresentationFormat>Pielāgots</PresentationFormat>
  <Paragraphs>164</Paragraphs>
  <Slides>26</Slides>
  <Notes>1</Notes>
  <HiddenSlides>0</HiddenSlides>
  <MMClips>0</MMClips>
  <ScaleCrop>false</ScaleCrop>
  <HeadingPairs>
    <vt:vector size="4" baseType="variant">
      <vt:variant>
        <vt:lpstr>Dizains</vt:lpstr>
      </vt:variant>
      <vt:variant>
        <vt:i4>1</vt:i4>
      </vt:variant>
      <vt:variant>
        <vt:lpstr>Slaidu virsraksti</vt:lpstr>
      </vt:variant>
      <vt:variant>
        <vt:i4>26</vt:i4>
      </vt:variant>
    </vt:vector>
  </HeadingPairs>
  <TitlesOfParts>
    <vt:vector size="27" baseType="lpstr">
      <vt:lpstr>Snowflakes design template</vt:lpstr>
      <vt:lpstr>Ekoskolu Ziemas forums  2020  Salaspils</vt:lpstr>
      <vt:lpstr>Trīs dienas Ekoskolu Ziemas forumā....</vt:lpstr>
      <vt:lpstr>Jaunas iepazīšanās un jauni draugi</vt:lpstr>
      <vt:lpstr>Jaunas zināšanas </vt:lpstr>
      <vt:lpstr>Interesantas eksursijas.</vt:lpstr>
      <vt:lpstr>Neparastas aktivitātes </vt:lpstr>
      <vt:lpstr>  Ļoti interesanta izklaides programma kopā ar Salaspils jaunajiem māksliniekeim.</vt:lpstr>
      <vt:lpstr>Gājiens uz Daugavu, īstenojot zibakciju «Atver acis!» </vt:lpstr>
      <vt:lpstr>Interesantas tikšanās....</vt:lpstr>
      <vt:lpstr> Zināšanas.../Ilze / 29.02.2020.   1. lekcija – Eko skolu programma pirmskolām PII “Atvasīte” Salaspils  /grupas skolotājas iepazīstina ar savu pieredzi/</vt:lpstr>
      <vt:lpstr>2. lekcija – Kādas ir planētas EKO robežas?  Vietējais patēriņš – globālās ietekmes  /Jānis Brizga- vides aktīvists un pētnieks, biedrības Zaļā brīvība vadītājs un LU ģeogrāfijas un zemes zinātņu fakultātes pētnieks/ </vt:lpstr>
      <vt:lpstr>Produkti – iepakojums, </vt:lpstr>
      <vt:lpstr> Apģērbs </vt:lpstr>
      <vt:lpstr>Transports   </vt:lpstr>
      <vt:lpstr>3. lekcija  - Tīri. Labi. Pilsēta bez atkritumiem.  Elīza Lazdāne – Projekta “’ Tīri. Labi “ vadītāja. </vt:lpstr>
      <vt:lpstr>Darbnīcas  Kāpēc un kā runāt par vidi?  /Sandra Kropa – žurnāliste, Radio un televīzijas raidījumu veidotāja/</vt:lpstr>
      <vt:lpstr>Neformālās izglītības metodes –  /Ilze Bergmane/</vt:lpstr>
      <vt:lpstr>Jaunas zināšanas /Sanita/</vt:lpstr>
      <vt:lpstr>Jaunas zināšanas .../Sanita/</vt:lpstr>
      <vt:lpstr>Viltus ziņas jeb «zaļās pīlītes»  /Liene Brizga-Kalniņa Latvijas Dabas Fonds/</vt:lpstr>
      <vt:lpstr>Kas raksturo VILTUS ZIŅU?</vt:lpstr>
      <vt:lpstr>«Zaļā pīlītes» jeb greenwashing, latviskojot - zaļmaldināšana</vt:lpstr>
      <vt:lpstr>Kā pārbaudīt ziņas?</vt:lpstr>
      <vt:lpstr>PowerPoint prezentācija</vt:lpstr>
      <vt:lpstr>PowerPoint prezentācija</vt:lpstr>
      <vt:lpstr>PowerPoint prezentācija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Ekoskolu Ziemas forums</dc:title>
  <dc:creator>User</dc:creator>
  <cp:lastModifiedBy>Spriditis</cp:lastModifiedBy>
  <cp:revision>30</cp:revision>
  <dcterms:created xsi:type="dcterms:W3CDTF">2020-03-05T17:48:17Z</dcterms:created>
  <dcterms:modified xsi:type="dcterms:W3CDTF">2020-04-14T11:11:20Z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74067300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